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notesSlides/notesSlide67.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54.xml" ContentType="application/vnd.openxmlformats-officedocument.presentationml.notesSlide+xml"/>
  <Override PartName="/ppt/notesSlides/notesSlide3.xml" ContentType="application/vnd.openxmlformats-officedocument.presentationml.notesSlide+xml"/>
  <Override PartName="/ppt/notesSlides/notesSlide55.xml" ContentType="application/vnd.openxmlformats-officedocument.presentationml.notesSlide+xml"/>
  <Override PartName="/ppt/notesSlides/notesSlide69.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6.xml" ContentType="application/vnd.openxmlformats-officedocument.presentationml.notesSlide+xml"/>
  <Override PartName="/ppt/notesSlides/notesSlide7.xml" ContentType="application/vnd.openxmlformats-officedocument.presentationml.notesSlide+xml"/>
  <Override PartName="/ppt/notesSlides/notesSlide59.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71.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60.xml.rels" ContentType="application/vnd.openxmlformats-package.relationships+xml"/>
  <Override PartName="/ppt/notesSlides/_rels/notesSlide7.xml.rels" ContentType="application/vnd.openxmlformats-package.relationships+xml"/>
  <Override PartName="/ppt/notesSlides/_rels/notesSlide69.xml.rels" ContentType="application/vnd.openxmlformats-package.relationships+xml"/>
  <Override PartName="/ppt/notesSlides/_rels/notesSlide12.xml.rels" ContentType="application/vnd.openxmlformats-package.relationships+xml"/>
  <Override PartName="/ppt/notesSlides/_rels/notesSlide61.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62.xml.rels" ContentType="application/vnd.openxmlformats-package.relationships+xml"/>
  <Override PartName="/ppt/notesSlides/_rels/notesSlide9.xml.rels" ContentType="application/vnd.openxmlformats-package.relationships+xml"/>
  <Override PartName="/ppt/notesSlides/_rels/notesSlide67.xml.rels" ContentType="application/vnd.openxmlformats-package.relationships+xml"/>
  <Override PartName="/ppt/notesSlides/_rels/notesSlide10.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77.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4.xml.rels" ContentType="application/vnd.openxmlformats-package.relationships+xml"/>
  <Override PartName="/ppt/notesSlides/_rels/notesSlide55.xml.rels" ContentType="application/vnd.openxmlformats-package.relationships+xml"/>
  <Override PartName="/ppt/notesSlides/_rels/notesSlide56.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66.xml.rels" ContentType="application/vnd.openxmlformats-package.relationships+xml"/>
  <Override PartName="/ppt/notesSlides/_rels/notesSlide68.xml.rels" ContentType="application/vnd.openxmlformats-package.relationships+xml"/>
  <Override PartName="/ppt/notesSlides/_rels/notesSlide70.xml.rels" ContentType="application/vnd.openxmlformats-package.relationships+xml"/>
  <Override PartName="/ppt/notesSlides/_rels/notesSlide71.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5.xml.rels" ContentType="application/vnd.openxmlformats-package.relationships+xml"/>
  <Override PartName="/ppt/notesSlides/_rels/notesSlide76.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8.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media/image1.jpeg" ContentType="image/jpeg"/>
  <Override PartName="/ppt/media/image2.jpeg" ContentType="image/jpeg"/>
  <Override PartName="/ppt/media/image3.jpeg" ContentType="image/jpeg"/>
  <Override PartName="/ppt/media/image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slide" Target="slides/slide79.xml"/><Relationship Id="rId88" Type="http://schemas.openxmlformats.org/officeDocument/2006/relationships/slide" Target="slides/slide80.xml"/><Relationship Id="rId89" Type="http://schemas.openxmlformats.org/officeDocument/2006/relationships/slide" Target="slides/slide81.xml"/><Relationship Id="rId90" Type="http://schemas.openxmlformats.org/officeDocument/2006/relationships/slide" Target="slides/slide82.xml"/><Relationship Id="rId91" Type="http://schemas.openxmlformats.org/officeDocument/2006/relationships/slide" Target="slides/slide83.xml"/><Relationship Id="rId92" Type="http://schemas.openxmlformats.org/officeDocument/2006/relationships/slide" Target="slides/slide84.xml"/><Relationship Id="rId93" Type="http://schemas.openxmlformats.org/officeDocument/2006/relationships/slide" Target="slides/slide85.xml"/><Relationship Id="rId94" Type="http://schemas.openxmlformats.org/officeDocument/2006/relationships/slide" Target="slides/slide86.xml"/><Relationship Id="rId95" Type="http://schemas.openxmlformats.org/officeDocument/2006/relationships/slide" Target="slides/slide87.xml"/><Relationship Id="rId96" Type="http://schemas.openxmlformats.org/officeDocument/2006/relationships/slide" Target="slides/slide88.xml"/><Relationship Id="rId97" Type="http://schemas.openxmlformats.org/officeDocument/2006/relationships/slide" Target="slides/slide89.xml"/><Relationship Id="rId98" Type="http://schemas.openxmlformats.org/officeDocument/2006/relationships/slide" Target="slides/slide90.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sldImg"/>
          </p:nvPr>
        </p:nvSpPr>
        <p:spPr>
          <a:xfrm>
            <a:off x="216000" y="812520"/>
            <a:ext cx="7127280" cy="4008960"/>
          </a:xfrm>
          <a:prstGeom prst="rect">
            <a:avLst/>
          </a:prstGeom>
        </p:spPr>
        <p:txBody>
          <a:bodyPr lIns="0" rIns="0" tIns="0" bIns="0" anchor="ctr"/>
          <a:p>
            <a:pPr algn="ctr"/>
            <a:r>
              <a:rPr b="0" lang="it-IT" sz="4400" spc="-1" strike="noStrike">
                <a:latin typeface="Arial"/>
              </a:rPr>
              <a:t>Fai clic per spostare la diapositiva</a:t>
            </a:r>
            <a:endParaRPr b="0" lang="it-IT" sz="4400" spc="-1" strike="noStrike">
              <a:latin typeface="Arial"/>
            </a:endParaRPr>
          </a:p>
        </p:txBody>
      </p:sp>
      <p:sp>
        <p:nvSpPr>
          <p:cNvPr id="303" name="PlaceHolder 2"/>
          <p:cNvSpPr>
            <a:spLocks noGrp="1"/>
          </p:cNvSpPr>
          <p:nvPr>
            <p:ph type="body"/>
          </p:nvPr>
        </p:nvSpPr>
        <p:spPr>
          <a:xfrm>
            <a:off x="756000" y="5078520"/>
            <a:ext cx="6047640" cy="4811040"/>
          </a:xfrm>
          <a:prstGeom prst="rect">
            <a:avLst/>
          </a:prstGeom>
        </p:spPr>
        <p:txBody>
          <a:bodyPr lIns="0" rIns="0" tIns="0" bIns="0"/>
          <a:p>
            <a:r>
              <a:rPr b="0" lang="it-IT" sz="2000" spc="-1" strike="noStrike">
                <a:latin typeface="Arial"/>
              </a:rPr>
              <a:t>Fai clic per modificare il formato delle note</a:t>
            </a:r>
            <a:endParaRPr b="0" lang="it-IT" sz="2000" spc="-1" strike="noStrike">
              <a:latin typeface="Arial"/>
            </a:endParaRPr>
          </a:p>
        </p:txBody>
      </p:sp>
      <p:sp>
        <p:nvSpPr>
          <p:cNvPr id="304" name="PlaceHolder 3"/>
          <p:cNvSpPr>
            <a:spLocks noGrp="1"/>
          </p:cNvSpPr>
          <p:nvPr>
            <p:ph type="hdr"/>
          </p:nvPr>
        </p:nvSpPr>
        <p:spPr>
          <a:xfrm>
            <a:off x="0" y="0"/>
            <a:ext cx="3280680" cy="534240"/>
          </a:xfrm>
          <a:prstGeom prst="rect">
            <a:avLst/>
          </a:prstGeom>
        </p:spPr>
        <p:txBody>
          <a:bodyPr lIns="0" rIns="0" tIns="0" bIns="0"/>
          <a:p>
            <a:r>
              <a:rPr b="0" lang="it-IT" sz="1400" spc="-1" strike="noStrike">
                <a:latin typeface="Times New Roman"/>
              </a:rPr>
              <a:t> </a:t>
            </a:r>
            <a:endParaRPr b="0" lang="it-IT" sz="1400" spc="-1" strike="noStrike">
              <a:latin typeface="Times New Roman"/>
            </a:endParaRPr>
          </a:p>
        </p:txBody>
      </p:sp>
      <p:sp>
        <p:nvSpPr>
          <p:cNvPr id="305" name="PlaceHolder 4"/>
          <p:cNvSpPr>
            <a:spLocks noGrp="1"/>
          </p:cNvSpPr>
          <p:nvPr>
            <p:ph type="dt"/>
          </p:nvPr>
        </p:nvSpPr>
        <p:spPr>
          <a:xfrm>
            <a:off x="4278960" y="0"/>
            <a:ext cx="3280680" cy="534240"/>
          </a:xfrm>
          <a:prstGeom prst="rect">
            <a:avLst/>
          </a:prstGeom>
        </p:spPr>
        <p:txBody>
          <a:bodyPr lIns="0" rIns="0" tIns="0" bIns="0"/>
          <a:p>
            <a:pPr algn="r"/>
            <a:r>
              <a:rPr b="0" lang="it-IT" sz="1400" spc="-1" strike="noStrike">
                <a:latin typeface="Times New Roman"/>
              </a:rPr>
              <a:t> </a:t>
            </a:r>
            <a:endParaRPr b="0" lang="it-IT" sz="1400" spc="-1" strike="noStrike">
              <a:latin typeface="Times New Roman"/>
            </a:endParaRPr>
          </a:p>
        </p:txBody>
      </p:sp>
      <p:sp>
        <p:nvSpPr>
          <p:cNvPr id="306" name="PlaceHolder 5"/>
          <p:cNvSpPr>
            <a:spLocks noGrp="1"/>
          </p:cNvSpPr>
          <p:nvPr>
            <p:ph type="ftr"/>
          </p:nvPr>
        </p:nvSpPr>
        <p:spPr>
          <a:xfrm>
            <a:off x="0" y="10157400"/>
            <a:ext cx="3280680" cy="534240"/>
          </a:xfrm>
          <a:prstGeom prst="rect">
            <a:avLst/>
          </a:prstGeom>
        </p:spPr>
        <p:txBody>
          <a:bodyPr lIns="0" rIns="0" tIns="0" bIns="0" anchor="b"/>
          <a:p>
            <a:r>
              <a:rPr b="0" lang="it-IT" sz="1400" spc="-1" strike="noStrike">
                <a:latin typeface="Times New Roman"/>
              </a:rPr>
              <a:t>&lt;piè di pagina&gt;</a:t>
            </a:r>
            <a:endParaRPr b="0" lang="it-IT" sz="1400" spc="-1" strike="noStrike">
              <a:latin typeface="Times New Roman"/>
            </a:endParaRPr>
          </a:p>
        </p:txBody>
      </p:sp>
      <p:sp>
        <p:nvSpPr>
          <p:cNvPr id="307" name="PlaceHolder 6"/>
          <p:cNvSpPr>
            <a:spLocks noGrp="1"/>
          </p:cNvSpPr>
          <p:nvPr>
            <p:ph type="sldNum"/>
          </p:nvPr>
        </p:nvSpPr>
        <p:spPr>
          <a:xfrm>
            <a:off x="4278960" y="10157400"/>
            <a:ext cx="3280680" cy="534240"/>
          </a:xfrm>
          <a:prstGeom prst="rect">
            <a:avLst/>
          </a:prstGeom>
        </p:spPr>
        <p:txBody>
          <a:bodyPr lIns="0" rIns="0" tIns="0" bIns="0" anchor="b"/>
          <a:p>
            <a:pPr algn="r"/>
            <a:fld id="{90ACA8E6-D4FD-4152-BB91-5BDF0145CF0B}"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61D785F2-D99C-4A60-BEB6-3A1EC88E1336}"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5"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64FEE1F7-9BAF-485B-BD87-57A88180B586}"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6"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D36E7374-20E9-478F-9B1E-F0ADB2715D0F}"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7"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B0E0D438-4F3A-4D97-92C7-86FC43608AA9}"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8"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513F25DF-679B-4427-BBC0-7C659FD4287D}"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55"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A411D841-59E6-4D9D-8CCF-44EBCDF16933}"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56"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AEDEA72D-3061-45F0-AE73-1B589F905CEA}"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57"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AA26B841-B624-442E-8932-8745EBF375B5}"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58"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2CB0B320-3054-4697-AA19-6B9323686B70}"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0"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036EA550-78E0-4B4F-ADD2-AB370E7EA605}"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1"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6807368A-9E69-4A84-89B5-655A20FC6432}"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2"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2BCF6F79-2244-47CC-B7CF-9BD19AB8A8FD}"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3"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CustomShape 1"/>
          <p:cNvSpPr/>
          <p:nvPr/>
        </p:nvSpPr>
        <p:spPr>
          <a:xfrm>
            <a:off x="685800" y="4343400"/>
            <a:ext cx="5485320" cy="4113720"/>
          </a:xfrm>
          <a:prstGeom prst="rect">
            <a:avLst/>
          </a:prstGeom>
          <a:noFill/>
          <a:ln>
            <a:noFill/>
          </a:ln>
        </p:spPr>
        <p:style>
          <a:lnRef idx="0"/>
          <a:fillRef idx="0"/>
          <a:effectRef idx="0"/>
          <a:fontRef idx="minor"/>
        </p:style>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CustomShape 1"/>
          <p:cNvSpPr/>
          <p:nvPr/>
        </p:nvSpPr>
        <p:spPr>
          <a:xfrm>
            <a:off x="685800" y="4343400"/>
            <a:ext cx="5485320" cy="4113720"/>
          </a:xfrm>
          <a:prstGeom prst="rect">
            <a:avLst/>
          </a:prstGeom>
          <a:noFill/>
          <a:ln>
            <a:noFill/>
          </a:ln>
        </p:spPr>
        <p:style>
          <a:lnRef idx="0"/>
          <a:fillRef idx="0"/>
          <a:effectRef idx="0"/>
          <a:fontRef idx="minor"/>
        </p:style>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CustomShape 1"/>
          <p:cNvSpPr/>
          <p:nvPr/>
        </p:nvSpPr>
        <p:spPr>
          <a:xfrm>
            <a:off x="685800" y="4343400"/>
            <a:ext cx="5485320" cy="4113720"/>
          </a:xfrm>
          <a:prstGeom prst="rect">
            <a:avLst/>
          </a:prstGeom>
          <a:noFill/>
          <a:ln>
            <a:noFill/>
          </a:ln>
        </p:spPr>
        <p:style>
          <a:lnRef idx="0"/>
          <a:fillRef idx="0"/>
          <a:effectRef idx="0"/>
          <a:fontRef idx="minor"/>
        </p:style>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87E1EA69-2357-41D8-805A-6EE2B30519FB}"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5"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18370085-029A-4424-B3B2-4B75B8B40F96}"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6"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D7415BFF-EE33-45CB-B1B8-F3BFF3414ACF}"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7"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0E383C7F-8A6F-42DC-93FB-E2C8E3BB0230}"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68"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32"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33"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34"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35"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37"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38"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39"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0"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2"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3"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4"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5"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7"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8"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49"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50"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52"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53"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54"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55"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CustomShape 1"/>
          <p:cNvSpPr/>
          <p:nvPr/>
        </p:nvSpPr>
        <p:spPr>
          <a:xfrm>
            <a:off x="3884760" y="8685360"/>
            <a:ext cx="2962080" cy="447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D755CB86-0819-4C50-8E24-C4E5C6D2ACA3}"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657" name="CustomShape 2"/>
          <p:cNvSpPr/>
          <p:nvPr/>
        </p:nvSpPr>
        <p:spPr>
          <a:xfrm>
            <a:off x="3884760" y="8685360"/>
            <a:ext cx="2963520" cy="44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E6116CDD-6CE2-4951-A8E0-25D2EE7ACA9C}"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658" name="CustomShape 3"/>
          <p:cNvSpPr/>
          <p:nvPr/>
        </p:nvSpPr>
        <p:spPr>
          <a:xfrm>
            <a:off x="3884760" y="8685360"/>
            <a:ext cx="2965320" cy="450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F3962AB7-1C67-4B79-A343-988BCED52E80}"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659" name="CustomShape 4"/>
          <p:cNvSpPr/>
          <p:nvPr/>
        </p:nvSpPr>
        <p:spPr>
          <a:xfrm>
            <a:off x="3884760" y="8685360"/>
            <a:ext cx="2966760" cy="452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19951516-C493-4478-91A6-A59C0BA498F2}"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660" name="CustomShape 5"/>
          <p:cNvSpPr/>
          <p:nvPr/>
        </p:nvSpPr>
        <p:spPr>
          <a:xfrm>
            <a:off x="685800" y="4343400"/>
            <a:ext cx="5483160" cy="4111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62"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63"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64"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65"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E96335E4-189A-4726-ABEC-091BA01A1876}"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0"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5D59530C-E6A0-42C9-9B48-1F4070A9CBC0}"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1"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FF3531FA-3524-4C54-A9B3-6B044C54F489}"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2"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AE7B07E3-9151-4A73-84AA-3C32D6F6BB8E}"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3"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67"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68"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69"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0"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2"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3"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4"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5"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7"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8"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79"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0"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2"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3"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4"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5"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7"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8"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89"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90"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CustomShape 1"/>
          <p:cNvSpPr/>
          <p:nvPr/>
        </p:nvSpPr>
        <p:spPr>
          <a:xfrm>
            <a:off x="685800" y="4343400"/>
            <a:ext cx="5483160" cy="411156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72A3DBE0-64F7-4AD6-8176-C785C03B4F5A}"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5"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33F50BC7-F759-4C0F-AD7E-0ED68E7AADA5}"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6"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09ADE08E-E4F3-4900-8933-36FA8EF2E490}"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7"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C20B4949-2D3E-4B95-99C0-76134746E03A}"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78"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CustomShape 1"/>
          <p:cNvSpPr/>
          <p:nvPr/>
        </p:nvSpPr>
        <p:spPr>
          <a:xfrm>
            <a:off x="3884760" y="8685360"/>
            <a:ext cx="2961720" cy="4471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96F45382-6909-4B14-AF8D-95E493AB8041}"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0" name="CustomShape 2"/>
          <p:cNvSpPr/>
          <p:nvPr/>
        </p:nvSpPr>
        <p:spPr>
          <a:xfrm>
            <a:off x="3884760" y="8685360"/>
            <a:ext cx="2963160" cy="448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745F3D6C-F507-4DF6-AE7C-DD55530B97E6}"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1" name="CustomShape 3"/>
          <p:cNvSpPr/>
          <p:nvPr/>
        </p:nvSpPr>
        <p:spPr>
          <a:xfrm>
            <a:off x="3884760" y="8685360"/>
            <a:ext cx="296496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520E5F06-626C-4D44-A906-5343FC6F7D11}"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2" name="CustomShape 4"/>
          <p:cNvSpPr/>
          <p:nvPr/>
        </p:nvSpPr>
        <p:spPr>
          <a:xfrm>
            <a:off x="3884760" y="8685360"/>
            <a:ext cx="2966400" cy="451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A5DF8B83-B225-496B-BA03-9481F11F0755}" type="slidenum">
              <a:rPr b="0" lang="it-IT" sz="1800" spc="-1" strike="noStrike">
                <a:solidFill>
                  <a:srgbClr val="000000"/>
                </a:solidFill>
                <a:latin typeface="Arial"/>
                <a:ea typeface="+mn-ea"/>
              </a:rPr>
              <a:t>&lt;numero&gt;</a:t>
            </a:fld>
            <a:endParaRPr b="0" lang="it-IT" sz="1800" spc="-1" strike="noStrike">
              <a:latin typeface="Arial"/>
            </a:endParaRPr>
          </a:p>
        </p:txBody>
      </p:sp>
      <p:sp>
        <p:nvSpPr>
          <p:cNvPr id="583" name="CustomShape 5"/>
          <p:cNvSpPr/>
          <p:nvPr/>
        </p:nvSpPr>
        <p:spPr>
          <a:xfrm>
            <a:off x="685800" y="4343400"/>
            <a:ext cx="5482800" cy="41112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47"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48"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5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53"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55"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56"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57"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58"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59"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60"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7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7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80"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85"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86"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88"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8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90"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9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94"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96"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97"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01"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02"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04"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05"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06"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07"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108"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09"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2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26"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28"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29"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3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34"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135"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37"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38"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39"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43"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45"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46"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4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50"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51"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53"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54"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55"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56"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157"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58"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7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75"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31"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77"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78"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8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83"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184"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86"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8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88"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9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9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92"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94"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95"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197"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98"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99"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00"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02"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03"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04"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05"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206"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207"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2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22"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24"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25"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2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30"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231"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33"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3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35"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37"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38"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39"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41"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42"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4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4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46"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47"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49"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50"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51"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52"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253"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254"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6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69"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7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72"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7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77"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278"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8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82"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8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86"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3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37"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88"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89"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9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9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93"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94"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296"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97"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98"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99"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300"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301"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3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4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41"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latin typeface="Arial"/>
            </a:endParaRPr>
          </a:p>
        </p:txBody>
      </p:sp>
      <p:sp>
        <p:nvSpPr>
          <p:cNvPr id="4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4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45"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3124080" y="6248520"/>
            <a:ext cx="2892240" cy="4536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 name="CustomShape 2" hidden="1"/>
          <p:cNvSpPr/>
          <p:nvPr/>
        </p:nvSpPr>
        <p:spPr>
          <a:xfrm>
            <a:off x="0" y="0"/>
            <a:ext cx="274320" cy="52200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cccce6"/>
              </a:gs>
              <a:gs pos="100000">
                <a:srgbClr val="ffffff"/>
              </a:gs>
            </a:gsLst>
            <a:lin ang="0"/>
          </a:gradFill>
          <a:ln>
            <a:noFill/>
          </a:ln>
        </p:spPr>
        <p:style>
          <a:lnRef idx="0"/>
          <a:fillRef idx="0"/>
          <a:effectRef idx="0"/>
          <a:fontRef idx="minor"/>
        </p:style>
      </p:sp>
      <p:sp>
        <p:nvSpPr>
          <p:cNvPr id="2" name="CustomShape 3" hidden="1"/>
          <p:cNvSpPr/>
          <p:nvPr/>
        </p:nvSpPr>
        <p:spPr>
          <a:xfrm>
            <a:off x="412920" y="135000"/>
            <a:ext cx="8719560" cy="26316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00007d"/>
              </a:gs>
              <a:gs pos="100000">
                <a:srgbClr val="ffffff"/>
              </a:gs>
            </a:gsLst>
            <a:lin ang="0"/>
          </a:gradFill>
          <a:ln>
            <a:noFill/>
          </a:ln>
        </p:spPr>
        <p:style>
          <a:lnRef idx="0"/>
          <a:fillRef idx="0"/>
          <a:effectRef idx="0"/>
          <a:fontRef idx="minor"/>
        </p:style>
      </p:sp>
      <p:sp>
        <p:nvSpPr>
          <p:cNvPr id="3" name="CustomShape 4" hidden="1"/>
          <p:cNvSpPr/>
          <p:nvPr/>
        </p:nvSpPr>
        <p:spPr>
          <a:xfrm>
            <a:off x="409680" y="135000"/>
            <a:ext cx="126360" cy="12960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4" name="CustomShape 5" hidden="1"/>
          <p:cNvSpPr/>
          <p:nvPr/>
        </p:nvSpPr>
        <p:spPr>
          <a:xfrm>
            <a:off x="547560" y="0"/>
            <a:ext cx="128160" cy="1267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5" name="CustomShape 6" hidden="1"/>
          <p:cNvSpPr/>
          <p:nvPr/>
        </p:nvSpPr>
        <p:spPr>
          <a:xfrm>
            <a:off x="547560" y="135000"/>
            <a:ext cx="128160" cy="12960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6" name="CustomShape 7" hidden="1"/>
          <p:cNvSpPr/>
          <p:nvPr/>
        </p:nvSpPr>
        <p:spPr>
          <a:xfrm>
            <a:off x="274680" y="274680"/>
            <a:ext cx="124920" cy="12636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7" name="CustomShape 8" hidden="1"/>
          <p:cNvSpPr/>
          <p:nvPr/>
        </p:nvSpPr>
        <p:spPr>
          <a:xfrm>
            <a:off x="131760" y="136440"/>
            <a:ext cx="129600" cy="12672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8" name="CustomShape 9" hidden="1"/>
          <p:cNvSpPr/>
          <p:nvPr/>
        </p:nvSpPr>
        <p:spPr>
          <a:xfrm>
            <a:off x="409680" y="271440"/>
            <a:ext cx="126360" cy="1267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9" name="CustomShape 10" hidden="1"/>
          <p:cNvSpPr/>
          <p:nvPr/>
        </p:nvSpPr>
        <p:spPr>
          <a:xfrm>
            <a:off x="274680" y="409680"/>
            <a:ext cx="124920" cy="1249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0" name="CustomShape 11" hidden="1"/>
          <p:cNvSpPr/>
          <p:nvPr/>
        </p:nvSpPr>
        <p:spPr>
          <a:xfrm>
            <a:off x="457200" y="6245280"/>
            <a:ext cx="2130120" cy="472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1" name="CustomShape 12"/>
          <p:cNvSpPr/>
          <p:nvPr/>
        </p:nvSpPr>
        <p:spPr>
          <a:xfrm>
            <a:off x="0" y="0"/>
            <a:ext cx="3502080" cy="6854760"/>
          </a:xfrm>
          <a:prstGeom prst="rect">
            <a:avLst/>
          </a:prstGeom>
          <a:gradFill rotWithShape="0">
            <a:gsLst>
              <a:gs pos="0">
                <a:srgbClr val="800080"/>
              </a:gs>
              <a:gs pos="100000">
                <a:srgbClr val="ffffff"/>
              </a:gs>
            </a:gsLst>
            <a:lin ang="0"/>
          </a:gradFill>
          <a:ln>
            <a:noFill/>
          </a:ln>
        </p:spPr>
        <p:style>
          <a:lnRef idx="0"/>
          <a:fillRef idx="0"/>
          <a:effectRef idx="0"/>
          <a:fontRef idx="minor"/>
        </p:style>
      </p:sp>
      <p:sp>
        <p:nvSpPr>
          <p:cNvPr id="12" name="CustomShape 13"/>
          <p:cNvSpPr/>
          <p:nvPr/>
        </p:nvSpPr>
        <p:spPr>
          <a:xfrm>
            <a:off x="1716120" y="1690560"/>
            <a:ext cx="7424640" cy="2530440"/>
          </a:xfrm>
          <a:prstGeom prst="rect">
            <a:avLst/>
          </a:prstGeom>
          <a:solidFill>
            <a:srgbClr val="eeece1"/>
          </a:solidFill>
          <a:ln>
            <a:noFill/>
          </a:ln>
        </p:spPr>
        <p:style>
          <a:lnRef idx="0"/>
          <a:fillRef idx="0"/>
          <a:effectRef idx="0"/>
          <a:fontRef idx="minor"/>
        </p:style>
      </p:sp>
      <p:sp>
        <p:nvSpPr>
          <p:cNvPr id="13" name="CustomShape 14"/>
          <p:cNvSpPr/>
          <p:nvPr/>
        </p:nvSpPr>
        <p:spPr>
          <a:xfrm>
            <a:off x="573120" y="3583080"/>
            <a:ext cx="573120" cy="638280"/>
          </a:xfrm>
          <a:prstGeom prst="rect">
            <a:avLst/>
          </a:prstGeom>
          <a:solidFill>
            <a:srgbClr val="c0504d"/>
          </a:solidFill>
          <a:ln>
            <a:noFill/>
          </a:ln>
        </p:spPr>
        <p:style>
          <a:lnRef idx="0"/>
          <a:fillRef idx="0"/>
          <a:effectRef idx="0"/>
          <a:fontRef idx="minor"/>
        </p:style>
      </p:sp>
      <p:sp>
        <p:nvSpPr>
          <p:cNvPr id="14" name="CustomShape 15"/>
          <p:cNvSpPr/>
          <p:nvPr/>
        </p:nvSpPr>
        <p:spPr>
          <a:xfrm>
            <a:off x="1716120" y="1690560"/>
            <a:ext cx="571320" cy="639720"/>
          </a:xfrm>
          <a:prstGeom prst="rect">
            <a:avLst/>
          </a:prstGeom>
          <a:solidFill>
            <a:srgbClr val="800080"/>
          </a:solidFill>
          <a:ln>
            <a:noFill/>
          </a:ln>
        </p:spPr>
        <p:style>
          <a:lnRef idx="0"/>
          <a:fillRef idx="0"/>
          <a:effectRef idx="0"/>
          <a:fontRef idx="minor"/>
        </p:style>
      </p:sp>
      <p:sp>
        <p:nvSpPr>
          <p:cNvPr id="15" name="CustomShape 16"/>
          <p:cNvSpPr/>
          <p:nvPr/>
        </p:nvSpPr>
        <p:spPr>
          <a:xfrm>
            <a:off x="2281320" y="1066680"/>
            <a:ext cx="582480" cy="631800"/>
          </a:xfrm>
          <a:prstGeom prst="rect">
            <a:avLst/>
          </a:prstGeom>
          <a:solidFill>
            <a:srgbClr val="800080"/>
          </a:solidFill>
          <a:ln>
            <a:noFill/>
          </a:ln>
        </p:spPr>
        <p:style>
          <a:lnRef idx="0"/>
          <a:fillRef idx="0"/>
          <a:effectRef idx="0"/>
          <a:fontRef idx="minor"/>
        </p:style>
      </p:sp>
      <p:sp>
        <p:nvSpPr>
          <p:cNvPr id="16" name="CustomShape 17"/>
          <p:cNvSpPr/>
          <p:nvPr/>
        </p:nvSpPr>
        <p:spPr>
          <a:xfrm>
            <a:off x="1141560" y="3583080"/>
            <a:ext cx="581040" cy="638280"/>
          </a:xfrm>
          <a:prstGeom prst="rect">
            <a:avLst/>
          </a:prstGeom>
          <a:solidFill>
            <a:srgbClr val="eeece1"/>
          </a:solidFill>
          <a:ln>
            <a:noFill/>
          </a:ln>
        </p:spPr>
        <p:style>
          <a:lnRef idx="0"/>
          <a:fillRef idx="0"/>
          <a:effectRef idx="0"/>
          <a:fontRef idx="minor"/>
        </p:style>
      </p:sp>
      <p:sp>
        <p:nvSpPr>
          <p:cNvPr id="17" name="CustomShape 18"/>
          <p:cNvSpPr/>
          <p:nvPr/>
        </p:nvSpPr>
        <p:spPr>
          <a:xfrm>
            <a:off x="2281320" y="1690560"/>
            <a:ext cx="582480" cy="639720"/>
          </a:xfrm>
          <a:prstGeom prst="rect">
            <a:avLst/>
          </a:prstGeom>
          <a:solidFill>
            <a:srgbClr val="c0504d"/>
          </a:solidFill>
          <a:ln>
            <a:noFill/>
          </a:ln>
        </p:spPr>
        <p:style>
          <a:lnRef idx="0"/>
          <a:fillRef idx="0"/>
          <a:effectRef idx="0"/>
          <a:fontRef idx="minor"/>
        </p:style>
      </p:sp>
      <p:sp>
        <p:nvSpPr>
          <p:cNvPr id="18" name="CustomShape 19"/>
          <p:cNvSpPr/>
          <p:nvPr/>
        </p:nvSpPr>
        <p:spPr>
          <a:xfrm>
            <a:off x="1141560" y="2324160"/>
            <a:ext cx="581040" cy="630000"/>
          </a:xfrm>
          <a:prstGeom prst="rect">
            <a:avLst/>
          </a:prstGeom>
          <a:solidFill>
            <a:srgbClr val="800080"/>
          </a:solidFill>
          <a:ln>
            <a:noFill/>
          </a:ln>
        </p:spPr>
        <p:style>
          <a:lnRef idx="0"/>
          <a:fillRef idx="0"/>
          <a:effectRef idx="0"/>
          <a:fontRef idx="minor"/>
        </p:style>
      </p:sp>
      <p:sp>
        <p:nvSpPr>
          <p:cNvPr id="19" name="CustomShape 20"/>
          <p:cNvSpPr/>
          <p:nvPr/>
        </p:nvSpPr>
        <p:spPr>
          <a:xfrm>
            <a:off x="0" y="2324160"/>
            <a:ext cx="579240" cy="630000"/>
          </a:xfrm>
          <a:prstGeom prst="rect">
            <a:avLst/>
          </a:prstGeom>
          <a:solidFill>
            <a:srgbClr val="eeece1"/>
          </a:solidFill>
          <a:ln>
            <a:noFill/>
          </a:ln>
        </p:spPr>
        <p:style>
          <a:lnRef idx="0"/>
          <a:fillRef idx="0"/>
          <a:effectRef idx="0"/>
          <a:fontRef idx="minor"/>
        </p:style>
      </p:sp>
      <p:sp>
        <p:nvSpPr>
          <p:cNvPr id="20" name="CustomShape 21"/>
          <p:cNvSpPr/>
          <p:nvPr/>
        </p:nvSpPr>
        <p:spPr>
          <a:xfrm>
            <a:off x="1716120" y="2324160"/>
            <a:ext cx="571320" cy="630000"/>
          </a:xfrm>
          <a:prstGeom prst="rect">
            <a:avLst/>
          </a:prstGeom>
          <a:solidFill>
            <a:srgbClr val="c0504d"/>
          </a:solidFill>
          <a:ln>
            <a:noFill/>
          </a:ln>
        </p:spPr>
        <p:style>
          <a:lnRef idx="0"/>
          <a:fillRef idx="0"/>
          <a:effectRef idx="0"/>
          <a:fontRef idx="minor"/>
        </p:style>
      </p:sp>
      <p:sp>
        <p:nvSpPr>
          <p:cNvPr id="21" name="CustomShape 22"/>
          <p:cNvSpPr/>
          <p:nvPr/>
        </p:nvSpPr>
        <p:spPr>
          <a:xfrm>
            <a:off x="573120" y="2948040"/>
            <a:ext cx="573120" cy="641160"/>
          </a:xfrm>
          <a:prstGeom prst="rect">
            <a:avLst/>
          </a:prstGeom>
          <a:solidFill>
            <a:srgbClr val="800080"/>
          </a:solidFill>
          <a:ln>
            <a:noFill/>
          </a:ln>
        </p:spPr>
        <p:style>
          <a:lnRef idx="0"/>
          <a:fillRef idx="0"/>
          <a:effectRef idx="0"/>
          <a:fontRef idx="minor"/>
        </p:style>
      </p:sp>
      <p:sp>
        <p:nvSpPr>
          <p:cNvPr id="22" name="CustomShape 23"/>
          <p:cNvSpPr/>
          <p:nvPr/>
        </p:nvSpPr>
        <p:spPr>
          <a:xfrm>
            <a:off x="1141560" y="2948040"/>
            <a:ext cx="581040" cy="641160"/>
          </a:xfrm>
          <a:prstGeom prst="rect">
            <a:avLst/>
          </a:prstGeom>
          <a:solidFill>
            <a:srgbClr val="c0504d"/>
          </a:solidFill>
          <a:ln>
            <a:noFill/>
          </a:ln>
        </p:spPr>
        <p:style>
          <a:lnRef idx="0"/>
          <a:fillRef idx="0"/>
          <a:effectRef idx="0"/>
          <a:fontRef idx="minor"/>
        </p:style>
      </p:sp>
      <p:sp>
        <p:nvSpPr>
          <p:cNvPr id="23" name="PlaceHolder 24"/>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24" name="PlaceHolder 2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CustomShape 1"/>
          <p:cNvSpPr/>
          <p:nvPr/>
        </p:nvSpPr>
        <p:spPr>
          <a:xfrm>
            <a:off x="3124080" y="6248520"/>
            <a:ext cx="2892240" cy="4536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62" name="CustomShape 2"/>
          <p:cNvSpPr/>
          <p:nvPr/>
        </p:nvSpPr>
        <p:spPr>
          <a:xfrm>
            <a:off x="0" y="0"/>
            <a:ext cx="274320" cy="52200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cccce6"/>
              </a:gs>
              <a:gs pos="100000">
                <a:srgbClr val="ffffff"/>
              </a:gs>
            </a:gsLst>
            <a:lin ang="0"/>
          </a:gradFill>
          <a:ln>
            <a:noFill/>
          </a:ln>
        </p:spPr>
        <p:style>
          <a:lnRef idx="0"/>
          <a:fillRef idx="0"/>
          <a:effectRef idx="0"/>
          <a:fontRef idx="minor"/>
        </p:style>
      </p:sp>
      <p:sp>
        <p:nvSpPr>
          <p:cNvPr id="63" name="CustomShape 3"/>
          <p:cNvSpPr/>
          <p:nvPr/>
        </p:nvSpPr>
        <p:spPr>
          <a:xfrm>
            <a:off x="412920" y="135000"/>
            <a:ext cx="8719560" cy="26316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00007d"/>
              </a:gs>
              <a:gs pos="100000">
                <a:srgbClr val="ffffff"/>
              </a:gs>
            </a:gsLst>
            <a:lin ang="0"/>
          </a:gradFill>
          <a:ln>
            <a:noFill/>
          </a:ln>
        </p:spPr>
        <p:style>
          <a:lnRef idx="0"/>
          <a:fillRef idx="0"/>
          <a:effectRef idx="0"/>
          <a:fontRef idx="minor"/>
        </p:style>
      </p:sp>
      <p:sp>
        <p:nvSpPr>
          <p:cNvPr id="64" name="CustomShape 4"/>
          <p:cNvSpPr/>
          <p:nvPr/>
        </p:nvSpPr>
        <p:spPr>
          <a:xfrm>
            <a:off x="409680" y="135000"/>
            <a:ext cx="126360" cy="12960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65" name="CustomShape 5"/>
          <p:cNvSpPr/>
          <p:nvPr/>
        </p:nvSpPr>
        <p:spPr>
          <a:xfrm>
            <a:off x="547560" y="0"/>
            <a:ext cx="128160" cy="1267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66" name="CustomShape 6"/>
          <p:cNvSpPr/>
          <p:nvPr/>
        </p:nvSpPr>
        <p:spPr>
          <a:xfrm>
            <a:off x="547560" y="135000"/>
            <a:ext cx="128160" cy="12960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67" name="CustomShape 7"/>
          <p:cNvSpPr/>
          <p:nvPr/>
        </p:nvSpPr>
        <p:spPr>
          <a:xfrm>
            <a:off x="274680" y="274680"/>
            <a:ext cx="124920" cy="12636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68" name="CustomShape 8"/>
          <p:cNvSpPr/>
          <p:nvPr/>
        </p:nvSpPr>
        <p:spPr>
          <a:xfrm>
            <a:off x="131760" y="136440"/>
            <a:ext cx="129600" cy="12672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69" name="CustomShape 9"/>
          <p:cNvSpPr/>
          <p:nvPr/>
        </p:nvSpPr>
        <p:spPr>
          <a:xfrm>
            <a:off x="409680" y="271440"/>
            <a:ext cx="126360" cy="1267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70" name="CustomShape 10"/>
          <p:cNvSpPr/>
          <p:nvPr/>
        </p:nvSpPr>
        <p:spPr>
          <a:xfrm>
            <a:off x="274680" y="409680"/>
            <a:ext cx="124920" cy="1249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71" name="CustomShape 11"/>
          <p:cNvSpPr/>
          <p:nvPr/>
        </p:nvSpPr>
        <p:spPr>
          <a:xfrm>
            <a:off x="457200" y="6245280"/>
            <a:ext cx="2130120" cy="472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72" name="PlaceHolder 12"/>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73" name="PlaceHolder 1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CustomShape 1"/>
          <p:cNvSpPr/>
          <p:nvPr/>
        </p:nvSpPr>
        <p:spPr>
          <a:xfrm>
            <a:off x="3124080" y="6248520"/>
            <a:ext cx="2892240" cy="4536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11" name="CustomShape 2"/>
          <p:cNvSpPr/>
          <p:nvPr/>
        </p:nvSpPr>
        <p:spPr>
          <a:xfrm>
            <a:off x="0" y="0"/>
            <a:ext cx="274320" cy="52200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cccce6"/>
              </a:gs>
              <a:gs pos="100000">
                <a:srgbClr val="ffffff"/>
              </a:gs>
            </a:gsLst>
            <a:lin ang="0"/>
          </a:gradFill>
          <a:ln>
            <a:noFill/>
          </a:ln>
        </p:spPr>
        <p:style>
          <a:lnRef idx="0"/>
          <a:fillRef idx="0"/>
          <a:effectRef idx="0"/>
          <a:fontRef idx="minor"/>
        </p:style>
      </p:sp>
      <p:sp>
        <p:nvSpPr>
          <p:cNvPr id="112" name="CustomShape 3"/>
          <p:cNvSpPr/>
          <p:nvPr/>
        </p:nvSpPr>
        <p:spPr>
          <a:xfrm>
            <a:off x="412920" y="135000"/>
            <a:ext cx="8719560" cy="26316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00007d"/>
              </a:gs>
              <a:gs pos="100000">
                <a:srgbClr val="ffffff"/>
              </a:gs>
            </a:gsLst>
            <a:lin ang="0"/>
          </a:gradFill>
          <a:ln>
            <a:noFill/>
          </a:ln>
        </p:spPr>
        <p:style>
          <a:lnRef idx="0"/>
          <a:fillRef idx="0"/>
          <a:effectRef idx="0"/>
          <a:fontRef idx="minor"/>
        </p:style>
      </p:sp>
      <p:sp>
        <p:nvSpPr>
          <p:cNvPr id="113" name="CustomShape 4"/>
          <p:cNvSpPr/>
          <p:nvPr/>
        </p:nvSpPr>
        <p:spPr>
          <a:xfrm>
            <a:off x="409680" y="135000"/>
            <a:ext cx="126360" cy="12960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114" name="CustomShape 5"/>
          <p:cNvSpPr/>
          <p:nvPr/>
        </p:nvSpPr>
        <p:spPr>
          <a:xfrm>
            <a:off x="547560" y="0"/>
            <a:ext cx="128160" cy="1267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115" name="CustomShape 6"/>
          <p:cNvSpPr/>
          <p:nvPr/>
        </p:nvSpPr>
        <p:spPr>
          <a:xfrm>
            <a:off x="547560" y="135000"/>
            <a:ext cx="128160" cy="12960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16" name="CustomShape 7"/>
          <p:cNvSpPr/>
          <p:nvPr/>
        </p:nvSpPr>
        <p:spPr>
          <a:xfrm>
            <a:off x="274680" y="274680"/>
            <a:ext cx="124920" cy="12636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117" name="CustomShape 8"/>
          <p:cNvSpPr/>
          <p:nvPr/>
        </p:nvSpPr>
        <p:spPr>
          <a:xfrm>
            <a:off x="131760" y="136440"/>
            <a:ext cx="129600" cy="12672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118" name="CustomShape 9"/>
          <p:cNvSpPr/>
          <p:nvPr/>
        </p:nvSpPr>
        <p:spPr>
          <a:xfrm>
            <a:off x="409680" y="271440"/>
            <a:ext cx="126360" cy="1267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19" name="CustomShape 10"/>
          <p:cNvSpPr/>
          <p:nvPr/>
        </p:nvSpPr>
        <p:spPr>
          <a:xfrm>
            <a:off x="274680" y="409680"/>
            <a:ext cx="124920" cy="1249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20" name="CustomShape 11"/>
          <p:cNvSpPr/>
          <p:nvPr/>
        </p:nvSpPr>
        <p:spPr>
          <a:xfrm>
            <a:off x="457200" y="6245280"/>
            <a:ext cx="2130120" cy="472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21" name="PlaceHolder 12"/>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122" name="PlaceHolder 1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CustomShape 1"/>
          <p:cNvSpPr/>
          <p:nvPr/>
        </p:nvSpPr>
        <p:spPr>
          <a:xfrm>
            <a:off x="3124080" y="6248520"/>
            <a:ext cx="2892240" cy="4536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60" name="CustomShape 2"/>
          <p:cNvSpPr/>
          <p:nvPr/>
        </p:nvSpPr>
        <p:spPr>
          <a:xfrm>
            <a:off x="0" y="0"/>
            <a:ext cx="274320" cy="52200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cccce6"/>
              </a:gs>
              <a:gs pos="100000">
                <a:srgbClr val="ffffff"/>
              </a:gs>
            </a:gsLst>
            <a:lin ang="0"/>
          </a:gradFill>
          <a:ln>
            <a:noFill/>
          </a:ln>
        </p:spPr>
        <p:style>
          <a:lnRef idx="0"/>
          <a:fillRef idx="0"/>
          <a:effectRef idx="0"/>
          <a:fontRef idx="minor"/>
        </p:style>
      </p:sp>
      <p:sp>
        <p:nvSpPr>
          <p:cNvPr id="161" name="CustomShape 3"/>
          <p:cNvSpPr/>
          <p:nvPr/>
        </p:nvSpPr>
        <p:spPr>
          <a:xfrm>
            <a:off x="412920" y="135000"/>
            <a:ext cx="8719560" cy="26316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00007d"/>
              </a:gs>
              <a:gs pos="100000">
                <a:srgbClr val="ffffff"/>
              </a:gs>
            </a:gsLst>
            <a:lin ang="0"/>
          </a:gradFill>
          <a:ln>
            <a:noFill/>
          </a:ln>
        </p:spPr>
        <p:style>
          <a:lnRef idx="0"/>
          <a:fillRef idx="0"/>
          <a:effectRef idx="0"/>
          <a:fontRef idx="minor"/>
        </p:style>
      </p:sp>
      <p:sp>
        <p:nvSpPr>
          <p:cNvPr id="162" name="CustomShape 4"/>
          <p:cNvSpPr/>
          <p:nvPr/>
        </p:nvSpPr>
        <p:spPr>
          <a:xfrm>
            <a:off x="409680" y="135000"/>
            <a:ext cx="126360" cy="12960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163" name="CustomShape 5"/>
          <p:cNvSpPr/>
          <p:nvPr/>
        </p:nvSpPr>
        <p:spPr>
          <a:xfrm>
            <a:off x="547560" y="0"/>
            <a:ext cx="128160" cy="1267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164" name="CustomShape 6"/>
          <p:cNvSpPr/>
          <p:nvPr/>
        </p:nvSpPr>
        <p:spPr>
          <a:xfrm>
            <a:off x="547560" y="135000"/>
            <a:ext cx="128160" cy="12960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65" name="CustomShape 7"/>
          <p:cNvSpPr/>
          <p:nvPr/>
        </p:nvSpPr>
        <p:spPr>
          <a:xfrm>
            <a:off x="274680" y="274680"/>
            <a:ext cx="124920" cy="12636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166" name="CustomShape 8"/>
          <p:cNvSpPr/>
          <p:nvPr/>
        </p:nvSpPr>
        <p:spPr>
          <a:xfrm>
            <a:off x="131760" y="136440"/>
            <a:ext cx="129600" cy="12672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167" name="CustomShape 9"/>
          <p:cNvSpPr/>
          <p:nvPr/>
        </p:nvSpPr>
        <p:spPr>
          <a:xfrm>
            <a:off x="409680" y="271440"/>
            <a:ext cx="126360" cy="1267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68" name="CustomShape 10"/>
          <p:cNvSpPr/>
          <p:nvPr/>
        </p:nvSpPr>
        <p:spPr>
          <a:xfrm>
            <a:off x="274680" y="409680"/>
            <a:ext cx="124920" cy="1249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69" name="CustomShape 11"/>
          <p:cNvSpPr/>
          <p:nvPr/>
        </p:nvSpPr>
        <p:spPr>
          <a:xfrm>
            <a:off x="457200" y="6245280"/>
            <a:ext cx="2130120" cy="472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70" name="PlaceHolder 12"/>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171" name="PlaceHolder 1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8" name="CustomShape 1"/>
          <p:cNvSpPr/>
          <p:nvPr/>
        </p:nvSpPr>
        <p:spPr>
          <a:xfrm>
            <a:off x="0" y="0"/>
            <a:ext cx="284040" cy="53172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cccce6"/>
              </a:gs>
              <a:gs pos="100000">
                <a:srgbClr val="ffffff"/>
              </a:gs>
            </a:gsLst>
            <a:lin ang="0"/>
          </a:gradFill>
          <a:ln>
            <a:noFill/>
          </a:ln>
        </p:spPr>
        <p:style>
          <a:lnRef idx="0"/>
          <a:fillRef idx="0"/>
          <a:effectRef idx="0"/>
          <a:fontRef idx="minor"/>
        </p:style>
      </p:sp>
      <p:sp>
        <p:nvSpPr>
          <p:cNvPr id="209" name="CustomShape 2"/>
          <p:cNvSpPr/>
          <p:nvPr/>
        </p:nvSpPr>
        <p:spPr>
          <a:xfrm>
            <a:off x="412920" y="135000"/>
            <a:ext cx="8729280" cy="27288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00007d"/>
              </a:gs>
              <a:gs pos="100000">
                <a:srgbClr val="ffffff"/>
              </a:gs>
            </a:gsLst>
            <a:lin ang="0"/>
          </a:gradFill>
          <a:ln>
            <a:noFill/>
          </a:ln>
        </p:spPr>
        <p:style>
          <a:lnRef idx="0"/>
          <a:fillRef idx="0"/>
          <a:effectRef idx="0"/>
          <a:fontRef idx="minor"/>
        </p:style>
      </p:sp>
      <p:sp>
        <p:nvSpPr>
          <p:cNvPr id="210" name="CustomShape 3"/>
          <p:cNvSpPr/>
          <p:nvPr/>
        </p:nvSpPr>
        <p:spPr>
          <a:xfrm>
            <a:off x="409680" y="135000"/>
            <a:ext cx="136080" cy="1393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211" name="CustomShape 4"/>
          <p:cNvSpPr/>
          <p:nvPr/>
        </p:nvSpPr>
        <p:spPr>
          <a:xfrm>
            <a:off x="547560" y="0"/>
            <a:ext cx="137880" cy="13644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212" name="CustomShape 5"/>
          <p:cNvSpPr/>
          <p:nvPr/>
        </p:nvSpPr>
        <p:spPr>
          <a:xfrm>
            <a:off x="547560" y="135000"/>
            <a:ext cx="137880" cy="1393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213" name="CustomShape 6"/>
          <p:cNvSpPr/>
          <p:nvPr/>
        </p:nvSpPr>
        <p:spPr>
          <a:xfrm>
            <a:off x="274680" y="274680"/>
            <a:ext cx="134640" cy="13644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214" name="CustomShape 7"/>
          <p:cNvSpPr/>
          <p:nvPr/>
        </p:nvSpPr>
        <p:spPr>
          <a:xfrm>
            <a:off x="131760" y="136440"/>
            <a:ext cx="139320" cy="13644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215" name="CustomShape 8"/>
          <p:cNvSpPr/>
          <p:nvPr/>
        </p:nvSpPr>
        <p:spPr>
          <a:xfrm>
            <a:off x="409680" y="271440"/>
            <a:ext cx="136080" cy="13644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216" name="CustomShape 9"/>
          <p:cNvSpPr/>
          <p:nvPr/>
        </p:nvSpPr>
        <p:spPr>
          <a:xfrm>
            <a:off x="274680" y="409680"/>
            <a:ext cx="134640" cy="13464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217" name="PlaceHolder 10"/>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218" name="PlaceHolder 11"/>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5" name="CustomShape 1"/>
          <p:cNvSpPr/>
          <p:nvPr/>
        </p:nvSpPr>
        <p:spPr>
          <a:xfrm>
            <a:off x="0" y="0"/>
            <a:ext cx="282240" cy="52992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cccce6"/>
              </a:gs>
              <a:gs pos="100000">
                <a:srgbClr val="ffffff"/>
              </a:gs>
            </a:gsLst>
            <a:lin ang="0"/>
          </a:gradFill>
          <a:ln>
            <a:noFill/>
          </a:ln>
        </p:spPr>
        <p:style>
          <a:lnRef idx="0"/>
          <a:fillRef idx="0"/>
          <a:effectRef idx="0"/>
          <a:fontRef idx="minor"/>
        </p:style>
      </p:sp>
      <p:sp>
        <p:nvSpPr>
          <p:cNvPr id="256" name="CustomShape 2"/>
          <p:cNvSpPr/>
          <p:nvPr/>
        </p:nvSpPr>
        <p:spPr>
          <a:xfrm>
            <a:off x="412920" y="135000"/>
            <a:ext cx="8727480" cy="271080"/>
          </a:xfrm>
          <a:custGeom>
            <a:avLst/>
            <a:gdLst/>
            <a:ahLst/>
            <a:rect l="l" t="t" r="r" b="b"/>
            <a:pathLst>
              <a:path w="21600" h="21600">
                <a:moveTo>
                  <a:pt x="0" y="0"/>
                </a:moveTo>
                <a:lnTo>
                  <a:pt x="1" y="0"/>
                </a:lnTo>
                <a:lnTo>
                  <a:pt x="1" y="1"/>
                </a:lnTo>
                <a:lnTo>
                  <a:pt x="0" y="1"/>
                </a:lnTo>
                <a:lnTo>
                  <a:pt x="0" y="0"/>
                </a:lnTo>
                <a:close/>
              </a:path>
            </a:pathLst>
          </a:custGeom>
          <a:gradFill rotWithShape="0">
            <a:gsLst>
              <a:gs pos="0">
                <a:srgbClr val="00007d"/>
              </a:gs>
              <a:gs pos="100000">
                <a:srgbClr val="ffffff"/>
              </a:gs>
            </a:gsLst>
            <a:lin ang="0"/>
          </a:gradFill>
          <a:ln>
            <a:noFill/>
          </a:ln>
        </p:spPr>
        <p:style>
          <a:lnRef idx="0"/>
          <a:fillRef idx="0"/>
          <a:effectRef idx="0"/>
          <a:fontRef idx="minor"/>
        </p:style>
      </p:sp>
      <p:sp>
        <p:nvSpPr>
          <p:cNvPr id="257" name="CustomShape 3"/>
          <p:cNvSpPr/>
          <p:nvPr/>
        </p:nvSpPr>
        <p:spPr>
          <a:xfrm>
            <a:off x="409680" y="135000"/>
            <a:ext cx="134280" cy="1375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258" name="CustomShape 4"/>
          <p:cNvSpPr/>
          <p:nvPr/>
        </p:nvSpPr>
        <p:spPr>
          <a:xfrm>
            <a:off x="547560" y="0"/>
            <a:ext cx="136080" cy="13464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259" name="CustomShape 5"/>
          <p:cNvSpPr/>
          <p:nvPr/>
        </p:nvSpPr>
        <p:spPr>
          <a:xfrm>
            <a:off x="547560" y="135000"/>
            <a:ext cx="136080" cy="1375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260" name="CustomShape 6"/>
          <p:cNvSpPr/>
          <p:nvPr/>
        </p:nvSpPr>
        <p:spPr>
          <a:xfrm>
            <a:off x="274680" y="274680"/>
            <a:ext cx="132840" cy="13464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261" name="CustomShape 7"/>
          <p:cNvSpPr/>
          <p:nvPr/>
        </p:nvSpPr>
        <p:spPr>
          <a:xfrm>
            <a:off x="131760" y="136440"/>
            <a:ext cx="137520" cy="13464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262" name="CustomShape 8"/>
          <p:cNvSpPr/>
          <p:nvPr/>
        </p:nvSpPr>
        <p:spPr>
          <a:xfrm>
            <a:off x="409680" y="271440"/>
            <a:ext cx="134280" cy="13464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263" name="CustomShape 9"/>
          <p:cNvSpPr/>
          <p:nvPr/>
        </p:nvSpPr>
        <p:spPr>
          <a:xfrm>
            <a:off x="274680" y="409680"/>
            <a:ext cx="132840" cy="13284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264" name="PlaceHolder 10"/>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265" name="PlaceHolder 11"/>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hyperlink" Target="http://www.bosettiegatti.eu/info/norme/statali/2016_0050_coordinato.htm#021&quot; /t &quot;_top" TargetMode="External"/><Relationship Id="rId2" Type="http://schemas.openxmlformats.org/officeDocument/2006/relationships/slideLayout" Target="../slideLayouts/slideLayout37.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4.xml.rels><?xml version="1.0" encoding="UTF-8"?>
<Relationships xmlns="http://schemas.openxmlformats.org/package/2006/relationships"><Relationship Id="rId1" Type="http://schemas.openxmlformats.org/officeDocument/2006/relationships/hyperlink" Target="http://www.bosettiegatti.eu/info/norme/statali/2006_0296.htm#0449" TargetMode="External"/><Relationship Id="rId2" Type="http://schemas.openxmlformats.org/officeDocument/2006/relationships/hyperlink" Target="http://www.bosettiegatti.eu/info/norme/statali/2007_0244.htm#02.447" TargetMode="External"/><Relationship Id="rId3" Type="http://schemas.openxmlformats.org/officeDocument/2006/relationships/hyperlink" Target="http://www.bosettiegatti.eu/info/norme/statali/2012_0135.htm" TargetMode="External"/><Relationship Id="rId4" Type="http://schemas.openxmlformats.org/officeDocument/2006/relationships/hyperlink" Target="http://www.bosettiegatti.eu/info/norme/statali/2014_0114.htm#39" TargetMode="External"/><Relationship Id="rId5" Type="http://schemas.openxmlformats.org/officeDocument/2006/relationships/slideLayout" Target="../slideLayouts/slideLayout49.xml"/>
</Relationships>
</file>

<file path=ppt/slides/_rels/slide45.xml.rels><?xml version="1.0" encoding="UTF-8"?>
<Relationships xmlns="http://schemas.openxmlformats.org/package/2006/relationships"><Relationship Id="rId1" Type="http://schemas.openxmlformats.org/officeDocument/2006/relationships/hyperlink" Target="http://www.bosettiegatti.eu/info/norme/statali/2016_0232_bilancio_2017.htm#419" TargetMode="External"/><Relationship Id="rId2" Type="http://schemas.openxmlformats.org/officeDocument/2006/relationships/slideLayout" Target="../slideLayouts/slideLayout49.xml"/>
</Relationships>
</file>

<file path=ppt/slides/_rels/slide46.xml.rels><?xml version="1.0" encoding="UTF-8"?>
<Relationships xmlns="http://schemas.openxmlformats.org/package/2006/relationships"><Relationship Id="rId1" Type="http://schemas.openxmlformats.org/officeDocument/2006/relationships/hyperlink" Target="http://bd01.leggiditalia.it/cgi-bin/FulShow?TIPO=5&amp;NOTXT=1&amp;KEY=01LX0000139809ART26" TargetMode="External"/><Relationship Id="rId2" Type="http://schemas.openxmlformats.org/officeDocument/2006/relationships/hyperlink" Target="http://bd01.leggiditalia.it/cgi-bin/FulShow?TIPO=5&amp;NOTXT=1&amp;KEY=01LX0000139809" TargetMode="External"/><Relationship Id="rId3" Type="http://schemas.openxmlformats.org/officeDocument/2006/relationships/hyperlink" Target="http://bd01.leggiditalia.it/cgi-bin/FulShow?TIPO=5&amp;NOTXT=1&amp;KEY=01LX0000144279" TargetMode="External"/><Relationship Id="rId4" Type="http://schemas.openxmlformats.org/officeDocument/2006/relationships/hyperlink" Target="http://bd01.leggiditalia.it/cgi-bin/FulShow?TIPO=5&amp;NOTXT=1&amp;KEY=01LX0000145985ART2" TargetMode="External"/><Relationship Id="rId5" Type="http://schemas.openxmlformats.org/officeDocument/2006/relationships/hyperlink" Target="http://bd01.leggiditalia.it/cgi-bin/FulShow?TIPO=5&amp;NOTXT=1&amp;KEY=01LX0000145985" TargetMode="External"/><Relationship Id="rId6" Type="http://schemas.openxmlformats.org/officeDocument/2006/relationships/slideLayout" Target="../slideLayouts/slideLayout49.xml"/>
</Relationships>
</file>

<file path=ppt/slides/_rels/slide47.xml.rels><?xml version="1.0" encoding="UTF-8"?>
<Relationships xmlns="http://schemas.openxmlformats.org/package/2006/relationships"><Relationship Id="rId1" Type="http://schemas.openxmlformats.org/officeDocument/2006/relationships/hyperlink" Target="http://www.bosettiegatti.eu/info/norme/statali/2010_0207.htm#328" TargetMode="External"/><Relationship Id="rId2" Type="http://schemas.openxmlformats.org/officeDocument/2006/relationships/hyperlink" Target="http://www.bosettiegatti.eu/info/norme/statali/2010_0207.htm#328" TargetMode="External"/><Relationship Id="rId3" Type="http://schemas.openxmlformats.org/officeDocument/2006/relationships/hyperlink" Target="http://www.bosettiegatti.eu/info/norme/statali/2010_0207.htm#328" TargetMode="External"/><Relationship Id="rId4" Type="http://schemas.openxmlformats.org/officeDocument/2006/relationships/hyperlink" Target="http://www.bosettiegatti.eu/info/norme/statali/2001_0165.htm" TargetMode="External"/><Relationship Id="rId5" Type="http://schemas.openxmlformats.org/officeDocument/2006/relationships/slideLayout" Target="../slideLayouts/slideLayout49.xml"/>
</Relationships>
</file>

<file path=ppt/slides/_rels/slide48.xml.rels><?xml version="1.0" encoding="UTF-8"?>
<Relationships xmlns="http://schemas.openxmlformats.org/package/2006/relationships"><Relationship Id="rId1" Type="http://schemas.openxmlformats.org/officeDocument/2006/relationships/hyperlink" Target="http://bd01.leggiditalia.it/cgi-bin/FulShow?TIPO=5&amp;NOTXT=1&amp;KEY=01LX0000139809ART26" TargetMode="External"/><Relationship Id="rId2" Type="http://schemas.openxmlformats.org/officeDocument/2006/relationships/slideLayout" Target="../slideLayouts/slideLayout49.xml"/>
</Relationships>
</file>

<file path=ppt/slides/_rels/slide49.xml.rels><?xml version="1.0" encoding="UTF-8"?>
<Relationships xmlns="http://schemas.openxmlformats.org/package/2006/relationships"><Relationship Id="rId1" Type="http://schemas.openxmlformats.org/officeDocument/2006/relationships/hyperlink" Target="http://www.bosettiegatti.eu/info/norme/statali/1999_0488.htm#26" TargetMode="External"/><Relationship Id="rId2"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hyperlink" Target="http://www.bosettiegatti.eu/info/norme/statali/2016_0050_2017.htm#036" TargetMode="External"/><Relationship Id="rId2" Type="http://schemas.openxmlformats.org/officeDocument/2006/relationships/hyperlink" Target="http://www.bosettiegatti.eu/info/norme/statali/2016_0050_2017.htm#097" TargetMode="External"/><Relationship Id="rId3" Type="http://schemas.openxmlformats.org/officeDocument/2006/relationships/slideLayout" Target="../slideLayouts/slideLayout37.xml"/><Relationship Id="rId4"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hyperlink" Target="http://www.bosettiegatti.eu/info/norme/statali/2016_0050_coordinato.htm#097" TargetMode="External"/><Relationship Id="rId2" Type="http://schemas.openxmlformats.org/officeDocument/2006/relationships/slideLayout" Target="../slideLayouts/slideLayout37.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7.xml"/><Relationship Id="rId3"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hyperlink" Target="http://www.bosettiegatti.eu/info/norme/statali/2005_0082.htm#05-bis" TargetMode="External"/><Relationship Id="rId2" Type="http://schemas.openxmlformats.org/officeDocument/2006/relationships/slideLayout" Target="../slideLayouts/slideLayout61.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2.xml.rels><?xml version="1.0" encoding="UTF-8"?>
<Relationships xmlns="http://schemas.openxmlformats.org/package/2006/relationships"><Relationship Id="rId1" Type="http://schemas.openxmlformats.org/officeDocument/2006/relationships/hyperlink" Target="http://www.bosettiegatti.eu/info/norme/statali/2005_0082.htm" TargetMode="External"/><Relationship Id="rId2" Type="http://schemas.openxmlformats.org/officeDocument/2006/relationships/slideLayout" Target="../slideLayouts/slideLayout61.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3031920" y="1834560"/>
            <a:ext cx="4423680" cy="1901880"/>
          </a:xfrm>
          <a:prstGeom prst="rect">
            <a:avLst/>
          </a:prstGeom>
          <a:noFill/>
          <a:ln>
            <a:noFill/>
          </a:ln>
        </p:spPr>
        <p:style>
          <a:lnRef idx="0"/>
          <a:fillRef idx="0"/>
          <a:effectRef idx="0"/>
          <a:fontRef idx="minor"/>
        </p:style>
        <p:txBody>
          <a:bodyPr wrap="none" lIns="0" rIns="0" tIns="0" bIns="0"/>
          <a:p>
            <a:pPr>
              <a:lnSpc>
                <a:spcPct val="100000"/>
              </a:lnSpc>
            </a:pPr>
            <a:r>
              <a:rPr b="1" lang="it-IT" sz="2400" spc="-1" strike="noStrike">
                <a:solidFill>
                  <a:srgbClr val="604a7b"/>
                </a:solidFill>
                <a:latin typeface="Arial"/>
              </a:rPr>
              <a:t>Il Codice dei Contratti Pubblici</a:t>
            </a:r>
            <a:br/>
            <a:br/>
            <a:r>
              <a:rPr b="1" lang="it-IT" sz="2200" spc="-1" strike="noStrike">
                <a:solidFill>
                  <a:srgbClr val="604a7b"/>
                </a:solidFill>
                <a:latin typeface="Arial"/>
              </a:rPr>
              <a:t>Le novità del decreto c.d.</a:t>
            </a:r>
            <a:br/>
            <a:r>
              <a:rPr b="1" lang="it-IT" sz="2200" spc="-1" strike="noStrike">
                <a:solidFill>
                  <a:srgbClr val="604a7b"/>
                </a:solidFill>
                <a:latin typeface="Arial"/>
              </a:rPr>
              <a:t>sblocca cantieri</a:t>
            </a:r>
            <a:br/>
            <a:br/>
            <a:r>
              <a:rPr b="1" lang="it-IT" sz="2200" spc="-1" strike="noStrike">
                <a:solidFill>
                  <a:srgbClr val="604a7b"/>
                </a:solidFill>
                <a:latin typeface="Arial"/>
              </a:rPr>
              <a:t>Rovigo, 12 dicembre 2019</a:t>
            </a:r>
            <a:endParaRPr b="1" lang="it-IT" sz="2200" spc="-1" strike="noStrike">
              <a:solidFill>
                <a:srgbClr val="604a7b"/>
              </a:solidFill>
              <a:latin typeface="Arial"/>
              <a:ea typeface="DejaVu Sans"/>
            </a:endParaRPr>
          </a:p>
        </p:txBody>
      </p:sp>
      <p:sp>
        <p:nvSpPr>
          <p:cNvPr id="309" name="CustomShape 2"/>
          <p:cNvSpPr/>
          <p:nvPr/>
        </p:nvSpPr>
        <p:spPr>
          <a:xfrm>
            <a:off x="2987640" y="4221000"/>
            <a:ext cx="6016680" cy="1749240"/>
          </a:xfrm>
          <a:prstGeom prst="rect">
            <a:avLst/>
          </a:prstGeom>
          <a:noFill/>
          <a:ln>
            <a:noFill/>
          </a:ln>
        </p:spPr>
        <p:style>
          <a:lnRef idx="0"/>
          <a:fillRef idx="0"/>
          <a:effectRef idx="0"/>
          <a:fontRef idx="minor"/>
        </p:style>
        <p:txBody>
          <a:bodyPr lIns="0" rIns="0" tIns="0" bIns="0"/>
          <a:p>
            <a:pPr>
              <a:lnSpc>
                <a:spcPct val="90000"/>
              </a:lnSpc>
            </a:pPr>
            <a:endParaRPr b="0" lang="it-IT" sz="1800" spc="-1" strike="noStrike">
              <a:latin typeface="Arial"/>
            </a:endParaRPr>
          </a:p>
          <a:p>
            <a:pPr>
              <a:lnSpc>
                <a:spcPct val="90000"/>
              </a:lnSpc>
            </a:pPr>
            <a:r>
              <a:rPr b="0" lang="it-IT" sz="2400" spc="-1" strike="noStrike">
                <a:solidFill>
                  <a:srgbClr val="000000"/>
                </a:solidFill>
                <a:latin typeface="Arial"/>
                <a:ea typeface="DejaVu Sans"/>
              </a:rPr>
              <a:t>Avv. Fabio Cacco – Comune di Venezia</a:t>
            </a:r>
            <a:endParaRPr b="0" lang="it-IT" sz="2400" spc="-1" strike="noStrike">
              <a:latin typeface="Arial"/>
            </a:endParaRPr>
          </a:p>
          <a:p>
            <a:pPr>
              <a:lnSpc>
                <a:spcPct val="90000"/>
              </a:lnSpc>
            </a:pPr>
            <a:r>
              <a:rPr b="0" lang="it-IT" sz="2000" spc="-1" strike="noStrike">
                <a:solidFill>
                  <a:srgbClr val="000000"/>
                </a:solidFill>
                <a:latin typeface="Arial"/>
                <a:ea typeface="DejaVu Sans"/>
              </a:rPr>
              <a:t>Direzione Servizi Amministrativi e Affari Generali</a:t>
            </a:r>
            <a:endParaRPr b="0" lang="it-IT" sz="20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F8C4AEB5-370E-44BC-92F2-2E6120350391}"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36" name="CustomShape 2"/>
          <p:cNvSpPr/>
          <p:nvPr/>
        </p:nvSpPr>
        <p:spPr>
          <a:xfrm>
            <a:off x="457200" y="457200"/>
            <a:ext cx="8226000" cy="8074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2400" spc="-1" strike="noStrike">
                <a:solidFill>
                  <a:srgbClr val="0000ee"/>
                </a:solidFill>
                <a:latin typeface="Arial"/>
                <a:ea typeface="Arial Unicode MS"/>
              </a:rPr>
              <a:t>La procedura di infrazione della Commissione Europea</a:t>
            </a:r>
            <a:endParaRPr b="0" lang="it-IT" sz="2400" spc="-1" strike="noStrike">
              <a:latin typeface="Arial"/>
            </a:endParaRPr>
          </a:p>
        </p:txBody>
      </p:sp>
      <p:sp>
        <p:nvSpPr>
          <p:cNvPr id="337" name="CustomShape 3"/>
          <p:cNvSpPr/>
          <p:nvPr/>
        </p:nvSpPr>
        <p:spPr>
          <a:xfrm>
            <a:off x="453960" y="1268280"/>
            <a:ext cx="8226000" cy="4582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gn="just">
              <a:lnSpc>
                <a:spcPct val="100000"/>
              </a:lnSpc>
            </a:pPr>
            <a:endParaRPr b="0" lang="it-IT" sz="1800" spc="-1" strike="noStrike">
              <a:latin typeface="Arial"/>
            </a:endParaRPr>
          </a:p>
          <a:p>
            <a:pPr algn="just">
              <a:lnSpc>
                <a:spcPct val="100000"/>
              </a:lnSpc>
            </a:pPr>
            <a:r>
              <a:rPr b="0" lang="it-IT" sz="2000" spc="-1" strike="noStrike">
                <a:solidFill>
                  <a:srgbClr val="000000"/>
                </a:solidFill>
                <a:latin typeface="Arial"/>
                <a:ea typeface="Arial Unicode MS"/>
              </a:rPr>
              <a:t>- Divieto per gli offerenti di avvalersi delle capacità di altri soggetti quando il contratto riguarda progetti che richiedono “opere complesse”</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Violazione di norme riguardanti il calcolo del valore stimato degli appalti</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Violazione di norme riguardanti i motivi di esclusione (l’articolo 80, comma 4)</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Violazione di norme riguardanti i motivi di esclusione (l’articolo 80, comma 5)</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Violazione di norme riguardanti le offerte anormalmente basse</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Violazione dell’articolo 5, paragrafo 8, secondo comma, della direttiva 2014/24/UE in relazione alle opere di urbanizzazione primaria funzionali all’intervento di trasformazione urbanistica del territorio inferiori alle soglie con esecuzione diretta a carico del titolare del permesso di costruire senza “applicazione il codice dei contratti pubblici”. </a:t>
            </a:r>
            <a:endParaRPr b="0" lang="it-IT" sz="2000" spc="-1" strike="noStrike">
              <a:latin typeface="Arial"/>
            </a:endParaRPr>
          </a:p>
        </p:txBody>
      </p:sp>
    </p:spTree>
  </p:cSld>
  <p:timing>
    <p:tnLst>
      <p:par>
        <p:cTn id="43" dur="indefinite" restart="never" nodeType="tmRoot">
          <p:childTnLst>
            <p:seq>
              <p:cTn id="44" dur="indefinite" nodeType="mainSeq">
                <p:childTnLst>
                  <p:par>
                    <p:cTn id="45" nodeType="clickEffect" fill="hold">
                      <p:stCondLst>
                        <p:cond delay="0"/>
                      </p:stCondLst>
                      <p:childTnLst>
                        <p:par>
                          <p:cTn id="46" nodeType="clickEffect" fill="hold">
                            <p:stCondLst>
                              <p:cond delay="0"/>
                            </p:stCondLst>
                            <p:childTnLst>
                              <p:par>
                                <p:cTn id="47" nodeType="afterEffect" fill="hold" presetClass="entr">
                                  <p:stCondLst>
                                    <p:cond delay="0"/>
                                  </p:stCondLst>
                                  <p:childTnLst>
                                    <p:set>
                                      <p:cBhvr>
                                        <p:cTn id="48"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CustomShape 1"/>
          <p:cNvSpPr/>
          <p:nvPr/>
        </p:nvSpPr>
        <p:spPr>
          <a:xfrm>
            <a:off x="457200" y="273600"/>
            <a:ext cx="8226360" cy="1021320"/>
          </a:xfrm>
          <a:prstGeom prst="rect">
            <a:avLst/>
          </a:prstGeom>
          <a:noFill/>
          <a:ln>
            <a:noFill/>
          </a:ln>
        </p:spPr>
        <p:style>
          <a:lnRef idx="0"/>
          <a:fillRef idx="0"/>
          <a:effectRef idx="0"/>
          <a:fontRef idx="minor"/>
        </p:style>
        <p:txBody>
          <a:bodyPr lIns="0" rIns="0" tIns="0" bIns="0"/>
          <a:p>
            <a:pPr>
              <a:lnSpc>
                <a:spcPct val="100000"/>
              </a:lnSpc>
            </a:pPr>
            <a:r>
              <a:rPr b="0" lang="it-IT" sz="3600" spc="-1" strike="noStrike">
                <a:solidFill>
                  <a:srgbClr val="0000ff"/>
                </a:solidFill>
                <a:latin typeface="Arial"/>
                <a:ea typeface="Arial Unicode MS"/>
              </a:rPr>
              <a:t>Il secondo correttivo: il decreto c.d. sblocca cantieri</a:t>
            </a:r>
            <a:endParaRPr b="0" lang="it-IT" sz="3600" spc="-1" strike="noStrike">
              <a:latin typeface="Arial"/>
            </a:endParaRPr>
          </a:p>
        </p:txBody>
      </p:sp>
      <p:sp>
        <p:nvSpPr>
          <p:cNvPr id="339" name="CustomShape 2"/>
          <p:cNvSpPr/>
          <p:nvPr/>
        </p:nvSpPr>
        <p:spPr>
          <a:xfrm>
            <a:off x="457200" y="1604520"/>
            <a:ext cx="8226360" cy="3974400"/>
          </a:xfrm>
          <a:prstGeom prst="rect">
            <a:avLst/>
          </a:prstGeom>
          <a:noFill/>
          <a:ln>
            <a:noFill/>
          </a:ln>
        </p:spPr>
        <p:style>
          <a:lnRef idx="0"/>
          <a:fillRef idx="0"/>
          <a:effectRef idx="0"/>
          <a:fontRef idx="minor"/>
        </p:style>
        <p:txBody>
          <a:bodyPr lIns="0" rIns="0" tIns="0" bIns="0" anchor="ctr"/>
          <a:p>
            <a:pPr algn="just">
              <a:lnSpc>
                <a:spcPct val="100000"/>
              </a:lnSpc>
            </a:pPr>
            <a:r>
              <a:rPr b="0" lang="it-IT" sz="2800" spc="-1" strike="noStrike">
                <a:solidFill>
                  <a:srgbClr val="000000"/>
                </a:solidFill>
                <a:latin typeface="Arial"/>
                <a:ea typeface="DejaVu Sans"/>
              </a:rPr>
              <a:t>Il D.L. </a:t>
            </a:r>
            <a:r>
              <a:rPr b="1" lang="it-IT" sz="2800" spc="-1" strike="noStrike">
                <a:solidFill>
                  <a:srgbClr val="000000"/>
                </a:solidFill>
                <a:latin typeface="Arial"/>
                <a:ea typeface="DejaVu Sans"/>
              </a:rPr>
              <a:t>32 del 18 aprile 2019</a:t>
            </a:r>
            <a:r>
              <a:rPr b="0" lang="it-IT" sz="2800" spc="-1" strike="noStrike">
                <a:solidFill>
                  <a:srgbClr val="000000"/>
                </a:solidFill>
                <a:latin typeface="Arial"/>
                <a:ea typeface="DejaVu Sans"/>
              </a:rPr>
              <a:t> è stato convertito con </a:t>
            </a:r>
            <a:r>
              <a:rPr b="1" lang="it-IT" sz="2800" spc="-1" strike="noStrike">
                <a:solidFill>
                  <a:srgbClr val="000000"/>
                </a:solidFill>
                <a:latin typeface="Arial"/>
                <a:ea typeface="DejaVu Sans"/>
              </a:rPr>
              <a:t>L. n. 55 del 14 giugno 2019.</a:t>
            </a:r>
            <a:endParaRPr b="0" lang="it-IT" sz="2800" spc="-1" strike="noStrike">
              <a:latin typeface="Arial"/>
            </a:endParaRPr>
          </a:p>
          <a:p>
            <a:pPr algn="just">
              <a:lnSpc>
                <a:spcPct val="100000"/>
              </a:lnSpc>
            </a:pPr>
            <a:endParaRPr b="0" lang="it-IT" sz="2800" spc="-1" strike="noStrike">
              <a:latin typeface="Arial"/>
            </a:endParaRPr>
          </a:p>
          <a:p>
            <a:pPr algn="just">
              <a:lnSpc>
                <a:spcPct val="100000"/>
              </a:lnSpc>
            </a:pPr>
            <a:r>
              <a:rPr b="0" lang="it-IT" sz="2800" spc="-1" strike="noStrike">
                <a:solidFill>
                  <a:srgbClr val="000000"/>
                </a:solidFill>
                <a:latin typeface="Arial"/>
                <a:ea typeface="DejaVu Sans"/>
              </a:rPr>
              <a:t>E’ entrata in vigore il 18 giugno 2019.</a:t>
            </a:r>
            <a:endParaRPr b="0" lang="it-IT" sz="2800" spc="-1" strike="noStrike">
              <a:latin typeface="Arial"/>
            </a:endParaRPr>
          </a:p>
          <a:p>
            <a:pPr algn="just">
              <a:lnSpc>
                <a:spcPct val="100000"/>
              </a:lnSpc>
            </a:pPr>
            <a:r>
              <a:rPr b="0" lang="it-IT" sz="2800" spc="-1" strike="noStrike">
                <a:solidFill>
                  <a:srgbClr val="000000"/>
                </a:solidFill>
                <a:latin typeface="Arial"/>
                <a:ea typeface="DejaVu Sans"/>
              </a:rPr>
              <a:t> </a:t>
            </a:r>
            <a:endParaRPr b="0" lang="it-IT" sz="2800" spc="-1" strike="noStrike">
              <a:latin typeface="Arial"/>
            </a:endParaRPr>
          </a:p>
          <a:p>
            <a:pPr algn="just">
              <a:lnSpc>
                <a:spcPct val="100000"/>
              </a:lnSpc>
            </a:pPr>
            <a:r>
              <a:rPr b="0" lang="it-IT" sz="2800" spc="-1" strike="noStrike">
                <a:solidFill>
                  <a:srgbClr val="000000"/>
                </a:solidFill>
                <a:latin typeface="Arial"/>
                <a:ea typeface="DejaVu Sans"/>
              </a:rPr>
              <a:t>Non tutto è stato convertito e alcune modifiche sono intervenute tra il testo del D.L. e quello approvato in fase di conversione</a:t>
            </a:r>
            <a:endParaRPr b="0" lang="it-IT" sz="2800" spc="-1" strike="noStrike">
              <a:latin typeface="Arial"/>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584502CA-A5EA-4C40-B751-4B79D3057339}"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41"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Le novità del decreto “sblocca cantieri”</a:t>
            </a:r>
            <a:endParaRPr b="0" lang="it-IT" sz="3600" spc="-1" strike="noStrike">
              <a:latin typeface="Arial"/>
            </a:endParaRPr>
          </a:p>
        </p:txBody>
      </p:sp>
      <p:sp>
        <p:nvSpPr>
          <p:cNvPr id="342"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endParaRPr b="0" lang="it-IT" sz="1800" spc="-1" strike="noStrike">
              <a:latin typeface="Arial"/>
            </a:endParaRPr>
          </a:p>
          <a:p>
            <a:pPr marL="339840" indent="-336600">
              <a:lnSpc>
                <a:spcPct val="100000"/>
              </a:lnSpc>
              <a:spcBef>
                <a:spcPts val="799"/>
              </a:spcBef>
            </a:pPr>
            <a:r>
              <a:rPr b="1" lang="it-IT" sz="2400" spc="-1" strike="noStrike">
                <a:solidFill>
                  <a:srgbClr val="000000"/>
                </a:solidFill>
                <a:latin typeface="Arial"/>
                <a:ea typeface="Arial Unicode MS"/>
              </a:rPr>
              <a:t>1. Modifiche generali</a:t>
            </a:r>
            <a:endParaRPr b="0" lang="it-IT" sz="2400" spc="-1" strike="noStrike">
              <a:latin typeface="Arial"/>
            </a:endParaRPr>
          </a:p>
          <a:p>
            <a:pPr marL="339840" indent="-336600">
              <a:lnSpc>
                <a:spcPct val="100000"/>
              </a:lnSpc>
              <a:spcBef>
                <a:spcPts val="799"/>
              </a:spcBef>
            </a:pPr>
            <a:r>
              <a:rPr b="1" lang="it-IT" sz="2400" spc="-1" strike="noStrike">
                <a:solidFill>
                  <a:srgbClr val="000000"/>
                </a:solidFill>
                <a:latin typeface="Arial"/>
                <a:ea typeface="Arial Unicode MS"/>
              </a:rPr>
              <a:t>2. Le modifiche ad alcuni istituti</a:t>
            </a:r>
            <a:endParaRPr b="0" lang="it-IT" sz="2400" spc="-1" strike="noStrike">
              <a:latin typeface="Arial"/>
            </a:endParaRPr>
          </a:p>
          <a:p>
            <a:pPr marL="339840" indent="-336600">
              <a:lnSpc>
                <a:spcPct val="100000"/>
              </a:lnSpc>
              <a:spcBef>
                <a:spcPts val="799"/>
              </a:spcBef>
            </a:pPr>
            <a:r>
              <a:rPr b="1" lang="it-IT" sz="2400" spc="-1" strike="noStrike">
                <a:solidFill>
                  <a:srgbClr val="000000"/>
                </a:solidFill>
                <a:latin typeface="Arial"/>
                <a:ea typeface="Arial Unicode MS"/>
              </a:rPr>
              <a:t>3. Affidamenti di lavori sottosoglia – il nuovo art. 36</a:t>
            </a:r>
            <a:endParaRPr b="0" lang="it-IT" sz="2400" spc="-1" strike="noStrike">
              <a:latin typeface="Arial"/>
            </a:endParaRPr>
          </a:p>
          <a:p>
            <a:pPr marL="339840" indent="-336600">
              <a:lnSpc>
                <a:spcPct val="100000"/>
              </a:lnSpc>
              <a:spcBef>
                <a:spcPts val="799"/>
              </a:spcBef>
            </a:pPr>
            <a:r>
              <a:rPr b="1" lang="it-IT" sz="2400" spc="-1" strike="noStrike">
                <a:solidFill>
                  <a:srgbClr val="000000"/>
                </a:solidFill>
                <a:latin typeface="Arial"/>
                <a:ea typeface="Arial Unicode MS"/>
              </a:rPr>
              <a:t>4. Il nuovo art. 97</a:t>
            </a:r>
            <a:endParaRPr b="0" lang="it-IT" sz="2400" spc="-1" strike="noStrike">
              <a:latin typeface="Arial"/>
            </a:endParaRPr>
          </a:p>
          <a:p>
            <a:pPr marL="339840" indent="-336600">
              <a:lnSpc>
                <a:spcPct val="100000"/>
              </a:lnSpc>
              <a:spcBef>
                <a:spcPts val="799"/>
              </a:spcBef>
            </a:pPr>
            <a:r>
              <a:rPr b="1" lang="it-IT" sz="2400" spc="-1" strike="noStrike">
                <a:solidFill>
                  <a:srgbClr val="000000"/>
                </a:solidFill>
                <a:latin typeface="Arial"/>
                <a:ea typeface="Arial Unicode MS"/>
              </a:rPr>
              <a:t>5. Le modifiche per gli operatori economici</a:t>
            </a:r>
            <a:endParaRPr b="0" lang="it-IT" sz="2400" spc="-1" strike="noStrike">
              <a:latin typeface="Arial"/>
            </a:endParaRPr>
          </a:p>
          <a:p>
            <a:pPr marL="339840" indent="-336600">
              <a:lnSpc>
                <a:spcPct val="100000"/>
              </a:lnSpc>
              <a:spcBef>
                <a:spcPts val="799"/>
              </a:spcBef>
            </a:pPr>
            <a:r>
              <a:rPr b="1" lang="it-IT" sz="2400" spc="-1" strike="noStrike">
                <a:solidFill>
                  <a:srgbClr val="000000"/>
                </a:solidFill>
                <a:latin typeface="Arial"/>
                <a:ea typeface="Arial Unicode MS"/>
              </a:rPr>
              <a:t>6. In materia di trasparenza</a:t>
            </a:r>
            <a:endParaRPr b="0" lang="it-IT" sz="2400" spc="-1" strike="noStrike">
              <a:latin typeface="Arial"/>
            </a:endParaRPr>
          </a:p>
          <a:p>
            <a:pPr marL="339840" indent="-336600">
              <a:lnSpc>
                <a:spcPct val="100000"/>
              </a:lnSpc>
              <a:spcBef>
                <a:spcPts val="799"/>
              </a:spcBef>
            </a:pPr>
            <a:r>
              <a:rPr b="1" lang="it-IT" sz="2400" spc="-1" strike="noStrike">
                <a:solidFill>
                  <a:srgbClr val="000000"/>
                </a:solidFill>
                <a:latin typeface="Arial"/>
                <a:ea typeface="Arial Unicode MS"/>
              </a:rPr>
              <a:t>7. Gli incentivi tecnici di cui all’articolo 113</a:t>
            </a:r>
            <a:endParaRPr b="0" lang="it-IT" sz="2400" spc="-1" strike="noStrike">
              <a:latin typeface="Arial"/>
            </a:endParaRPr>
          </a:p>
        </p:txBody>
      </p:sp>
    </p:spTree>
  </p:cSld>
  <p:timing>
    <p:tnLst>
      <p:par>
        <p:cTn id="51" dur="indefinite" restart="never" nodeType="tmRoot">
          <p:childTnLst>
            <p:seq>
              <p:cTn id="52" dur="indefinite" nodeType="mainSeq">
                <p:childTnLst>
                  <p:par>
                    <p:cTn id="53" fill="hold">
                      <p:stCondLst>
                        <p:cond delay="0"/>
                      </p:stCondLst>
                      <p:childTnLst>
                        <p:par>
                          <p:cTn id="54" fill="hold">
                            <p:stCondLst>
                              <p:cond delay="0"/>
                            </p:stCondLst>
                            <p:childTnLst>
                              <p:par>
                                <p:cTn id="55" nodeType="afterEffect" fill="hold" presetClass="entr" presetID="1">
                                  <p:stCondLst>
                                    <p:cond delay="0"/>
                                  </p:stCondLst>
                                  <p:childTnLst>
                                    <p:set>
                                      <p:cBhvr>
                                        <p:cTn id="56"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A1871A72-06CD-4F91-BD85-1D0B0320AB28}"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44"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1. Modifiche di carattere generale</a:t>
            </a:r>
            <a:endParaRPr b="0" lang="it-IT" sz="3600" spc="-1" strike="noStrike">
              <a:latin typeface="Arial"/>
            </a:endParaRPr>
          </a:p>
        </p:txBody>
      </p:sp>
      <p:sp>
        <p:nvSpPr>
          <p:cNvPr id="345"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2400" spc="-1" strike="noStrike">
                <a:solidFill>
                  <a:srgbClr val="000000"/>
                </a:solidFill>
                <a:latin typeface="Arial"/>
                <a:ea typeface="Arial Unicode MS"/>
              </a:rPr>
              <a:t>Legge di conversione elimina (quasi) tutte le Linee  Guida dell’ANAC e i Decreti Ministeriali e interministeriali emanati (e non) per sostituirli con un unico Regolamento, sullo stile del precedente – e in parte ancora vigente – D.P.R. n. 207 del 2010. (comma 27-octies dell'articolo 216 del Codice). </a:t>
            </a:r>
            <a:endParaRPr b="0" lang="it-IT" sz="2400" spc="-1" strike="noStrike">
              <a:latin typeface="Arial"/>
            </a:endParaRPr>
          </a:p>
          <a:p>
            <a:pPr marL="339840" indent="-336600">
              <a:lnSpc>
                <a:spcPct val="100000"/>
              </a:lnSpc>
              <a:spcBef>
                <a:spcPts val="799"/>
              </a:spcBef>
            </a:pPr>
            <a:r>
              <a:rPr b="0" lang="it-IT" sz="2400" spc="-1" strike="noStrike">
                <a:solidFill>
                  <a:srgbClr val="000000"/>
                </a:solidFill>
                <a:latin typeface="Arial"/>
                <a:ea typeface="Arial Unicode MS"/>
              </a:rPr>
              <a:t>Il regolamento unico, dunque, dovrà essere emesso entro centottanta giorni dall'entrata in vigore del decreto Sblocca-cantieri ovvero entro il </a:t>
            </a:r>
            <a:r>
              <a:rPr b="1" lang="it-IT" sz="2400" spc="-1" strike="noStrike">
                <a:solidFill>
                  <a:srgbClr val="000000"/>
                </a:solidFill>
                <a:latin typeface="Arial"/>
                <a:ea typeface="Arial Unicode MS"/>
              </a:rPr>
              <a:t>16 ottobre</a:t>
            </a:r>
            <a:r>
              <a:rPr b="0" lang="it-IT" sz="2400" spc="-1" strike="noStrike">
                <a:solidFill>
                  <a:srgbClr val="000000"/>
                </a:solidFill>
                <a:latin typeface="Arial"/>
                <a:ea typeface="Arial Unicode MS"/>
              </a:rPr>
              <a:t>.</a:t>
            </a:r>
            <a:endParaRPr b="0" lang="it-IT" sz="2400" spc="-1" strike="noStrike">
              <a:latin typeface="Arial"/>
            </a:endParaRPr>
          </a:p>
          <a:p>
            <a:pPr marL="339840" indent="-336600">
              <a:lnSpc>
                <a:spcPct val="100000"/>
              </a:lnSpc>
              <a:spcBef>
                <a:spcPts val="799"/>
              </a:spcBef>
            </a:pPr>
            <a:endParaRPr b="0" lang="it-IT" sz="2400" spc="-1" strike="noStrike">
              <a:latin typeface="Arial"/>
            </a:endParaRPr>
          </a:p>
        </p:txBody>
      </p:sp>
    </p:spTree>
  </p:cSld>
  <p:timing>
    <p:tnLst>
      <p:par>
        <p:cTn id="57" dur="indefinite" restart="never" nodeType="tmRoot">
          <p:childTnLst>
            <p:seq>
              <p:cTn id="58" dur="indefinite" nodeType="mainSeq">
                <p:childTnLst>
                  <p:par>
                    <p:cTn id="59" fill="hold">
                      <p:stCondLst>
                        <p:cond delay="0"/>
                      </p:stCondLst>
                      <p:childTnLst>
                        <p:par>
                          <p:cTn id="60" fill="hold">
                            <p:stCondLst>
                              <p:cond delay="0"/>
                            </p:stCondLst>
                            <p:childTnLst>
                              <p:par>
                                <p:cTn id="61" nodeType="afterEffect" fill="hold" presetClass="entr" presetID="1">
                                  <p:stCondLst>
                                    <p:cond delay="0"/>
                                  </p:stCondLst>
                                  <p:childTnLst>
                                    <p:set>
                                      <p:cBhvr>
                                        <p:cTn id="62" dur="1" fill="hold">
                                          <p:stCondLst>
                                            <p:cond delay="0"/>
                                          </p:stCondLst>
                                        </p:cTn>
                                        <p:tgtEl>
                                          <p:spTgt spid="3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68AFBF5-63C2-4216-A93D-FF1A7F871FB3}"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47"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1. Modifiche di carattere generale</a:t>
            </a:r>
            <a:endParaRPr b="0" lang="it-IT" sz="3600" spc="-1" strike="noStrike">
              <a:latin typeface="Arial"/>
            </a:endParaRPr>
          </a:p>
        </p:txBody>
      </p:sp>
      <p:sp>
        <p:nvSpPr>
          <p:cNvPr id="348"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Scompariranno:</a:t>
            </a:r>
            <a:endParaRPr b="0" lang="it-IT" sz="1800" spc="-1" strike="noStrike">
              <a:latin typeface="Arial"/>
            </a:endParaRPr>
          </a:p>
          <a:p>
            <a:pPr>
              <a:lnSpc>
                <a:spcPct val="100000"/>
              </a:lnSpc>
            </a:pPr>
            <a:r>
              <a:rPr b="0" lang="it-IT" sz="1800" spc="-1" strike="noStrike">
                <a:solidFill>
                  <a:srgbClr val="000000"/>
                </a:solidFill>
                <a:latin typeface="Arial"/>
                <a:ea typeface="DejaVu Sans"/>
              </a:rPr>
              <a:t> </a:t>
            </a:r>
            <a:endParaRPr b="0" lang="it-IT" sz="1800" spc="-1" strike="noStrike">
              <a:latin typeface="Arial"/>
            </a:endParaRPr>
          </a:p>
          <a:p>
            <a:pPr>
              <a:lnSpc>
                <a:spcPct val="100000"/>
              </a:lnSpc>
            </a:pPr>
            <a:r>
              <a:rPr b="0" lang="it-IT" sz="1800" spc="-1" strike="noStrike">
                <a:solidFill>
                  <a:srgbClr val="000000"/>
                </a:solidFill>
                <a:latin typeface="Arial"/>
                <a:ea typeface="DejaVu Sans"/>
              </a:rPr>
              <a:t>- il D.M. Mit 2 dicembre 2016, n. 263, in materia di requisiti dei soggetti che intendono partecipare alle gare per l'affidamento dei servizi di ingegneria ed architettura (art. 24, comma 2); </a:t>
            </a:r>
            <a:endParaRPr b="0" lang="it-IT" sz="1800" spc="-1" strike="noStrike">
              <a:latin typeface="Arial"/>
            </a:endParaRPr>
          </a:p>
          <a:p>
            <a:pPr>
              <a:lnSpc>
                <a:spcPct val="100000"/>
              </a:lnSpc>
            </a:pPr>
            <a:r>
              <a:rPr b="0" lang="it-IT" sz="1800" spc="-1" strike="noStrike">
                <a:solidFill>
                  <a:srgbClr val="000000"/>
                </a:solidFill>
                <a:latin typeface="Arial"/>
                <a:ea typeface="DejaVu Sans"/>
              </a:rPr>
              <a:t>- le linee guida Anac nn. 3 sul Rup (art. 31, comma 5) e n. 4 sugli affidamenti sotto-soglia (art. 36, comma 7); </a:t>
            </a:r>
            <a:endParaRPr b="0" lang="it-IT" sz="1800" spc="-1" strike="noStrike">
              <a:latin typeface="Arial"/>
            </a:endParaRPr>
          </a:p>
          <a:p>
            <a:pPr marL="285840" indent="-282960">
              <a:lnSpc>
                <a:spcPct val="100000"/>
              </a:lnSpc>
              <a:buClr>
                <a:srgbClr val="000000"/>
              </a:buClr>
              <a:buFont typeface="StarSymbol"/>
              <a:buChar char="-"/>
            </a:pPr>
            <a:r>
              <a:rPr b="0" lang="it-IT" sz="1800" spc="-1" strike="noStrike">
                <a:solidFill>
                  <a:srgbClr val="000000"/>
                </a:solidFill>
                <a:latin typeface="Arial"/>
                <a:ea typeface="DejaVu Sans"/>
              </a:rPr>
              <a:t>i D.M. Mit 10 novembre 2016, n. 248, sulle categorie superspecialistiche (art. 89, comma 11), e n. 49 del 7 marzo 2018, sulla direzione dei lavori e dell'esecuzione del contratto (art. 111, commi 1 e 2);</a:t>
            </a:r>
            <a:endParaRPr b="0" lang="it-IT" sz="1800" spc="-1" strike="noStrike">
              <a:latin typeface="Arial"/>
            </a:endParaRPr>
          </a:p>
          <a:p>
            <a:pPr marL="285840" indent="-282960">
              <a:lnSpc>
                <a:spcPct val="100000"/>
              </a:lnSpc>
              <a:buClr>
                <a:srgbClr val="000000"/>
              </a:buClr>
              <a:buFont typeface="StarSymbol"/>
              <a:buChar char="-"/>
            </a:pPr>
            <a:r>
              <a:rPr b="0" lang="it-IT" sz="1800" spc="-1" strike="noStrike">
                <a:solidFill>
                  <a:srgbClr val="000000"/>
                </a:solidFill>
                <a:latin typeface="Arial"/>
                <a:ea typeface="DejaVu Sans"/>
              </a:rPr>
              <a:t>il D.M. Mibact 22 agosto 2017, n. 154, in materia di beni culturali (artt. 146, comma 4, 147, commi 1 e 2, e 150, comma 2), peraltro già sospeso per buona parte dei suoi contenuti.</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Nell’attesa del </a:t>
            </a:r>
            <a:r>
              <a:rPr b="1" lang="it-IT" sz="1800" spc="-1" strike="noStrike">
                <a:solidFill>
                  <a:srgbClr val="000000"/>
                </a:solidFill>
                <a:latin typeface="Arial"/>
                <a:ea typeface="DejaVu Sans"/>
              </a:rPr>
              <a:t>Regolamento unico</a:t>
            </a:r>
            <a:r>
              <a:rPr b="0" lang="it-IT" sz="1800" spc="-1" strike="noStrike">
                <a:solidFill>
                  <a:srgbClr val="000000"/>
                </a:solidFill>
                <a:latin typeface="Arial"/>
                <a:ea typeface="DejaVu Sans"/>
              </a:rPr>
              <a:t>, tutti questi provvedimenti restano in vigore, con possibilità per il MIT e l’ANAC di aggiornarli «</a:t>
            </a:r>
            <a:r>
              <a:rPr b="0" i="1" lang="it-IT" sz="1800" spc="-1" strike="noStrike">
                <a:solidFill>
                  <a:srgbClr val="000000"/>
                </a:solidFill>
                <a:latin typeface="Arial"/>
                <a:ea typeface="DejaVu Sans"/>
              </a:rPr>
              <a:t>ai soli fini dell’archiviazione delle procedure di infrazione</a:t>
            </a:r>
            <a:r>
              <a:rPr b="0" lang="it-IT" sz="1800" spc="-1" strike="noStrike">
                <a:solidFill>
                  <a:srgbClr val="000000"/>
                </a:solidFill>
                <a:latin typeface="Arial"/>
                <a:ea typeface="DejaVu Sans"/>
              </a:rPr>
              <a:t>» (216 – 27 octies)</a:t>
            </a:r>
            <a:endParaRPr b="0" lang="it-IT" sz="1800" spc="-1" strike="noStrike">
              <a:latin typeface="Arial"/>
            </a:endParaRPr>
          </a:p>
        </p:txBody>
      </p:sp>
    </p:spTree>
  </p:cSld>
  <p:timing>
    <p:tnLst>
      <p:par>
        <p:cTn id="67" dur="indefinite" restart="never" nodeType="tmRoot">
          <p:childTnLst>
            <p:seq>
              <p:cTn id="68" dur="indefinite" nodeType="mainSeq">
                <p:childTnLst>
                  <p:par>
                    <p:cTn id="69" fill="hold">
                      <p:stCondLst>
                        <p:cond delay="0"/>
                      </p:stCondLst>
                      <p:childTnLst>
                        <p:par>
                          <p:cTn id="70" fill="hold">
                            <p:stCondLst>
                              <p:cond delay="0"/>
                            </p:stCondLst>
                            <p:childTnLst>
                              <p:par>
                                <p:cTn id="71" nodeType="afterEffect" fill="hold" presetClass="entr" presetID="1">
                                  <p:stCondLst>
                                    <p:cond delay="0"/>
                                  </p:stCondLst>
                                  <p:childTnLst>
                                    <p:set>
                                      <p:cBhvr>
                                        <p:cTn id="72" dur="1" fill="hold">
                                          <p:stCondLst>
                                            <p:cond delay="0"/>
                                          </p:stCondLst>
                                        </p:cTn>
                                        <p:tgtEl>
                                          <p:spTgt spid="3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348">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348">
                                            <p:txEl>
                                              <p:pRg st="924" end="92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348">
                                            <p:txEl>
                                              <p:pRg st="924" end="92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348">
                                            <p:txEl>
                                              <p:pRg st="924" end="92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348">
                                            <p:txEl>
                                              <p:pRg st="924" end="924"/>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348">
                                            <p:txEl>
                                              <p:pRg st="924" end="924"/>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348">
                                            <p:txEl>
                                              <p:pRg st="924" end="92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663D2D68-CB6E-4BB5-A19C-FB8FFD7297D2}"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50"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2. Modifiche di alcuni istituti</a:t>
            </a:r>
            <a:endParaRPr b="0" lang="it-IT" sz="3600" spc="-1" strike="noStrike">
              <a:latin typeface="Arial"/>
            </a:endParaRPr>
          </a:p>
        </p:txBody>
      </p:sp>
      <p:sp>
        <p:nvSpPr>
          <p:cNvPr id="351"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Viene reintrodotto fino al 31.12.2020 </a:t>
            </a:r>
            <a:r>
              <a:rPr b="1" lang="it-IT" sz="1800" spc="-1" strike="noStrike">
                <a:solidFill>
                  <a:srgbClr val="000000"/>
                </a:solidFill>
                <a:latin typeface="Arial"/>
                <a:ea typeface="DejaVu Sans"/>
              </a:rPr>
              <a:t>l’appalto integrato</a:t>
            </a:r>
            <a:r>
              <a:rPr b="0" lang="it-IT" sz="1800" spc="-1" strike="noStrike">
                <a:solidFill>
                  <a:srgbClr val="000000"/>
                </a:solidFill>
                <a:latin typeface="Arial"/>
                <a:ea typeface="DejaVu Sans"/>
              </a:rPr>
              <a:t> senza più il limite, (inizialmente previsto dal D.L. 32, per i soli progetti definitivi approvati entro il 31.12.2020 messi a gara per l’affidamento dei lavori entro i successivi 12 mesi). In fase di conversione, il testo non appare coordinato con le altre norme del medesimo art. 59.</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E’ previsto l’affidamento dei </a:t>
            </a:r>
            <a:r>
              <a:rPr b="1" lang="it-IT" sz="1800" spc="-1" strike="noStrike">
                <a:solidFill>
                  <a:srgbClr val="000000"/>
                </a:solidFill>
                <a:latin typeface="Arial"/>
                <a:ea typeface="DejaVu Sans"/>
              </a:rPr>
              <a:t>lavori di manutenzione ordinaria e straordinaria</a:t>
            </a:r>
            <a:r>
              <a:rPr b="0" lang="it-IT" sz="1800" spc="-1" strike="noStrike">
                <a:solidFill>
                  <a:srgbClr val="000000"/>
                </a:solidFill>
                <a:latin typeface="Arial"/>
                <a:ea typeface="DejaVu Sans"/>
              </a:rPr>
              <a:t>, ad esclusione degli interventi che prevedono rinnovo o sostituzione delle parti strutturali di opere e impianti, sulla base del solo progetto definitivo (per gli anni 2019-20, poi ci sarà una disciplina diversa).</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Il contenuto del </a:t>
            </a:r>
            <a:r>
              <a:rPr b="1" lang="it-IT" sz="1800" spc="-1" strike="noStrike">
                <a:solidFill>
                  <a:srgbClr val="000000"/>
                </a:solidFill>
                <a:latin typeface="Arial"/>
                <a:ea typeface="DejaVu Sans"/>
              </a:rPr>
              <a:t>progetto di fattibilità tecnico-economica</a:t>
            </a:r>
            <a:r>
              <a:rPr b="0" lang="it-IT" sz="1800" spc="-1" strike="noStrike">
                <a:solidFill>
                  <a:srgbClr val="000000"/>
                </a:solidFill>
                <a:latin typeface="Arial"/>
                <a:ea typeface="DejaVu Sans"/>
              </a:rPr>
              <a:t> ha ormai sostituito il vecchio progetto preliminare. Nel testo attuale, per gli appalti di lavori sopra soglia, il progetto di fattibilità </a:t>
            </a:r>
            <a:r>
              <a:rPr b="0" i="1" lang="it-IT" sz="1800" spc="-1" strike="noStrike">
                <a:solidFill>
                  <a:srgbClr val="000000"/>
                </a:solidFill>
                <a:latin typeface="Arial"/>
                <a:ea typeface="DejaVu Sans"/>
              </a:rPr>
              <a:t>deve</a:t>
            </a:r>
            <a:r>
              <a:rPr b="0" lang="it-IT" sz="1800" spc="-1" strike="noStrike">
                <a:solidFill>
                  <a:srgbClr val="000000"/>
                </a:solidFill>
                <a:latin typeface="Arial"/>
                <a:ea typeface="DejaVu Sans"/>
              </a:rPr>
              <a:t> (non più “può”) essere preceduto dal documento delle alternative progettuali. Negli altri casi, come nel sottosoglia, è invece lasciata come una possibilità.(art. 23, comma 5).</a:t>
            </a:r>
            <a:endParaRPr b="0" lang="it-IT" sz="1800" spc="-1" strike="noStrike">
              <a:latin typeface="Arial"/>
            </a:endParaRPr>
          </a:p>
        </p:txBody>
      </p:sp>
    </p:spTree>
  </p:cSld>
  <p:timing>
    <p:tnLst>
      <p:par>
        <p:cTn id="101" dur="indefinite" restart="never" nodeType="tmRoot">
          <p:childTnLst>
            <p:seq>
              <p:cTn id="102" dur="indefinite" nodeType="mainSeq">
                <p:childTnLst>
                  <p:par>
                    <p:cTn id="103" fill="hold">
                      <p:stCondLst>
                        <p:cond delay="0"/>
                      </p:stCondLst>
                      <p:childTnLst>
                        <p:par>
                          <p:cTn id="104" fill="hold">
                            <p:stCondLst>
                              <p:cond delay="0"/>
                            </p:stCondLst>
                            <p:childTnLst>
                              <p:par>
                                <p:cTn id="105" nodeType="afterEffect" fill="hold" presetClass="entr" presetID="1">
                                  <p:stCondLst>
                                    <p:cond delay="0"/>
                                  </p:stCondLst>
                                  <p:childTnLst>
                                    <p:set>
                                      <p:cBhvr>
                                        <p:cTn id="106" dur="1" fill="hold">
                                          <p:stCondLst>
                                            <p:cond delay="0"/>
                                          </p:stCondLst>
                                        </p:cTn>
                                        <p:tgtEl>
                                          <p:spTgt spid="35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351">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351">
                                            <p:txEl>
                                              <p:pRg st="1018" end="1018"/>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351">
                                            <p:txEl>
                                              <p:pRg st="1018" end="101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AE249FBF-F450-4593-82B2-025FBE26E715}"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53"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2. Modifiche di alcuni istituti</a:t>
            </a:r>
            <a:endParaRPr b="0" lang="it-IT" sz="3600" spc="-1" strike="noStrike">
              <a:latin typeface="Arial"/>
            </a:endParaRPr>
          </a:p>
        </p:txBody>
      </p:sp>
      <p:sp>
        <p:nvSpPr>
          <p:cNvPr id="354"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Tale disposizione, va letta con l’art. 21 del Codice, «</a:t>
            </a:r>
            <a:r>
              <a:rPr b="1" i="1" lang="it-IT" sz="1800" spc="-1" strike="noStrike">
                <a:solidFill>
                  <a:srgbClr val="000000"/>
                </a:solidFill>
                <a:latin typeface="Arial"/>
                <a:ea typeface="DejaVu Sans"/>
              </a:rPr>
              <a:t>Per i lavori di importo pari o superiore a 1.000.000 euro, ai fini dell'inserimento nell'elenco annuale, le amministrazioni aggiudicatrici approvano preventivamente il progetto di fattibilità tecnica ed economica. Ai fini dell’inserimento nel programma triennale, le amministrazioni aggiudicatrici approvano preventivamente, ove previsto, il documento di fattibilità delle alternative progettuali, di cui all’articolo 23, comma 5</a:t>
            </a:r>
            <a:r>
              <a:rPr b="0" lang="it-IT" sz="1800" spc="-1" strike="noStrike">
                <a:solidFill>
                  <a:srgbClr val="000000"/>
                </a:solidFill>
                <a:latin typeface="Arial"/>
                <a:ea typeface="DejaVu Sans"/>
              </a:rPr>
              <a:t>.”</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Confermata la modifica intervenuta sull’art. 35, commi 9 e 10 in riferimento agli </a:t>
            </a:r>
            <a:r>
              <a:rPr b="1" lang="it-IT" sz="1800" spc="-1" strike="noStrike">
                <a:solidFill>
                  <a:srgbClr val="000000"/>
                </a:solidFill>
                <a:latin typeface="Arial"/>
                <a:ea typeface="DejaVu Sans"/>
              </a:rPr>
              <a:t>appalti divisi in lotti</a:t>
            </a:r>
            <a:r>
              <a:rPr b="0" lang="it-IT" sz="1800" spc="-1" strike="noStrike">
                <a:solidFill>
                  <a:srgbClr val="000000"/>
                </a:solidFill>
                <a:latin typeface="Arial"/>
                <a:ea typeface="DejaVu Sans"/>
              </a:rPr>
              <a:t> che risponde alla lettera di messa in mora del 24 gennaio 2019 della Commissione Europea. Viene eliminata la parola “contemporaneamente”. (quindi: computare il valore complessivo dei lotti - e non quello del singolo lotto - per stabilire le procedure di gara da seguire anche quando i singoli lotti non vengono aggiudicati «contemporaneamente»).</a:t>
            </a:r>
            <a:endParaRPr b="0" lang="it-IT" sz="1800" spc="-1" strike="noStrike">
              <a:latin typeface="Arial"/>
            </a:endParaRPr>
          </a:p>
        </p:txBody>
      </p:sp>
    </p:spTree>
  </p:cSld>
  <p:timing>
    <p:tnLst>
      <p:par>
        <p:cTn id="119" dur="indefinite" restart="never" nodeType="tmRoot">
          <p:childTnLst>
            <p:seq>
              <p:cTn id="120" dur="indefinite" nodeType="mainSeq">
                <p:childTnLst>
                  <p:par>
                    <p:cTn id="121" fill="hold">
                      <p:stCondLst>
                        <p:cond delay="0"/>
                      </p:stCondLst>
                      <p:childTnLst>
                        <p:par>
                          <p:cTn id="122" fill="hold">
                            <p:stCondLst>
                              <p:cond delay="0"/>
                            </p:stCondLst>
                            <p:childTnLst>
                              <p:par>
                                <p:cTn id="123" nodeType="afterEffect" fill="hold" presetClass="entr" presetID="1">
                                  <p:stCondLst>
                                    <p:cond delay="0"/>
                                  </p:stCondLst>
                                  <p:childTnLst>
                                    <p:set>
                                      <p:cBhvr>
                                        <p:cTn id="124" dur="1" fill="hold">
                                          <p:stCondLst>
                                            <p:cond delay="0"/>
                                          </p:stCondLst>
                                        </p:cTn>
                                        <p:tgtEl>
                                          <p:spTgt spid="35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1">
                                  <p:stCondLst>
                                    <p:cond delay="0"/>
                                  </p:stCondLst>
                                  <p:childTnLst>
                                    <p:set>
                                      <p:cBhvr>
                                        <p:cTn id="128" dur="1" fill="hold">
                                          <p:stCondLst>
                                            <p:cond delay="0"/>
                                          </p:stCondLst>
                                        </p:cTn>
                                        <p:tgtEl>
                                          <p:spTgt spid="354">
                                            <p:txEl>
                                              <p:pRg st="0" end="0"/>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1">
                                  <p:stCondLst>
                                    <p:cond delay="0"/>
                                  </p:stCondLst>
                                  <p:childTnLst>
                                    <p:set>
                                      <p:cBhvr>
                                        <p:cTn id="132" dur="1" fill="hold">
                                          <p:stCondLst>
                                            <p:cond delay="0"/>
                                          </p:stCondLst>
                                        </p:cTn>
                                        <p:tgtEl>
                                          <p:spTgt spid="354">
                                            <p:txEl>
                                              <p:pRg st="940" end="94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D62B41BD-E002-4004-AB9E-BA6F15B50960}"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56"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3. Affidamenti di lavori sottosoglia </a:t>
            </a:r>
            <a:endParaRPr b="0" lang="it-IT" sz="3200" spc="-1" strike="noStrike">
              <a:latin typeface="Arial"/>
            </a:endParaRPr>
          </a:p>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il nuovo art. 36</a:t>
            </a:r>
            <a:endParaRPr b="0" lang="it-IT" sz="3200" spc="-1" strike="noStrike">
              <a:latin typeface="Arial"/>
            </a:endParaRPr>
          </a:p>
        </p:txBody>
      </p:sp>
      <p:sp>
        <p:nvSpPr>
          <p:cNvPr id="357"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r>
              <a:rPr b="1" lang="it-IT" sz="1800" spc="-1" strike="noStrike">
                <a:solidFill>
                  <a:srgbClr val="000000"/>
                </a:solidFill>
                <a:latin typeface="Arial"/>
                <a:ea typeface="DejaVu Sans"/>
              </a:rPr>
              <a:t>Dal 18 giugno 2019</a:t>
            </a:r>
            <a:r>
              <a:rPr b="0" lang="it-IT" sz="1800" spc="-1" strike="noStrike">
                <a:solidFill>
                  <a:srgbClr val="000000"/>
                </a:solidFill>
                <a:latin typeface="Arial"/>
                <a:ea typeface="DejaVu Sans"/>
              </a:rPr>
              <a:t>, data di entrata in vigore della L. di conversione n. 55 del 14.06.2019, per i bandi e le lettere di invito pubblicati e inviate da tale data, si dovrà tenere conto delle nuove soglie che costituiscono un compromesso tra quanto è stato previsto nella legge di Bilancio 2019 e quanto emerso in fase di emendamenti al D.L. 32/2019. In particolare: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graphicFrame>
        <p:nvGraphicFramePr>
          <p:cNvPr id="358" name="Table 4"/>
          <p:cNvGraphicFramePr/>
          <p:nvPr/>
        </p:nvGraphicFramePr>
        <p:xfrm>
          <a:off x="997560" y="3025800"/>
          <a:ext cx="6923880" cy="3210480"/>
        </p:xfrm>
        <a:graphic>
          <a:graphicData uri="http://schemas.openxmlformats.org/drawingml/2006/table">
            <a:tbl>
              <a:tblPr/>
              <a:tblGrid>
                <a:gridCol w="2307960"/>
                <a:gridCol w="2307960"/>
                <a:gridCol w="2308320"/>
              </a:tblGrid>
              <a:tr h="622800">
                <a:tc>
                  <a:txBody>
                    <a:bodyPr lIns="75960" rIns="75960"/>
                    <a:p>
                      <a:pPr>
                        <a:lnSpc>
                          <a:spcPct val="100000"/>
                        </a:lnSpc>
                      </a:pPr>
                      <a:r>
                        <a:rPr b="1" i="1" lang="it-IT" sz="1000" spc="-1" strike="noStrike">
                          <a:solidFill>
                            <a:srgbClr val="ffffff"/>
                          </a:solidFill>
                          <a:latin typeface="Arial"/>
                          <a:ea typeface="DejaVu Sans"/>
                        </a:rPr>
                        <a:t>Soglie art. 36</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75960" rIns="75960"/>
                    <a:p>
                      <a:pPr>
                        <a:lnSpc>
                          <a:spcPct val="100000"/>
                        </a:lnSpc>
                      </a:pPr>
                      <a:r>
                        <a:rPr b="1" i="1" lang="it-IT" sz="1000" spc="-1" strike="noStrike">
                          <a:solidFill>
                            <a:srgbClr val="ffffff"/>
                          </a:solidFill>
                          <a:latin typeface="Arial"/>
                          <a:ea typeface="DejaVu Sans"/>
                        </a:rPr>
                        <a:t>Procedura per i lavori</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75960" rIns="75960"/>
                    <a:p>
                      <a:pPr>
                        <a:lnSpc>
                          <a:spcPct val="100000"/>
                        </a:lnSpc>
                      </a:pPr>
                      <a:r>
                        <a:rPr b="1" i="1" lang="it-IT" sz="1000" spc="-1" strike="noStrike">
                          <a:solidFill>
                            <a:srgbClr val="ffffff"/>
                          </a:solidFill>
                          <a:latin typeface="Arial"/>
                          <a:ea typeface="DejaVu Sans"/>
                        </a:rPr>
                        <a:t>Cosa cambia rispetto al D.L. 32/2019</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22800">
                <a:tc>
                  <a:txBody>
                    <a:bodyPr lIns="75960" rIns="75960"/>
                    <a:p>
                      <a:pPr>
                        <a:lnSpc>
                          <a:spcPct val="100000"/>
                        </a:lnSpc>
                      </a:pPr>
                      <a:r>
                        <a:rPr b="0" i="1" lang="it-IT" sz="1000" spc="-1" strike="noStrike">
                          <a:solidFill>
                            <a:srgbClr val="000000"/>
                          </a:solidFill>
                          <a:latin typeface="Arial"/>
                          <a:ea typeface="DejaVu Sans"/>
                        </a:rPr>
                        <a:t>0-39.999,99 €</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75960" rIns="75960"/>
                    <a:p>
                      <a:pPr>
                        <a:lnSpc>
                          <a:spcPct val="100000"/>
                        </a:lnSpc>
                      </a:pPr>
                      <a:r>
                        <a:rPr b="0" i="1" lang="it-IT" sz="1000" spc="-1" strike="noStrike">
                          <a:solidFill>
                            <a:srgbClr val="000000"/>
                          </a:solidFill>
                          <a:latin typeface="Arial"/>
                          <a:ea typeface="DejaVu Sans"/>
                        </a:rPr>
                        <a:t>Affidamento diretto anche senza previa consultazione di due o più preventivi</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75960" rIns="75960"/>
                    <a:p>
                      <a:pPr>
                        <a:lnSpc>
                          <a:spcPct val="100000"/>
                        </a:lnSpc>
                      </a:pPr>
                      <a:r>
                        <a:rPr b="0" i="1" lang="it-IT" sz="1000" spc="-1" strike="noStrike">
                          <a:solidFill>
                            <a:srgbClr val="000000"/>
                          </a:solidFill>
                          <a:latin typeface="Arial"/>
                          <a:ea typeface="DejaVu Sans"/>
                        </a:rPr>
                        <a:t>Nulla</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719640">
                <a:tc>
                  <a:txBody>
                    <a:bodyPr lIns="75960" rIns="75960"/>
                    <a:p>
                      <a:pPr>
                        <a:lnSpc>
                          <a:spcPct val="100000"/>
                        </a:lnSpc>
                      </a:pPr>
                      <a:r>
                        <a:rPr b="0" i="1" lang="it-IT" sz="1000" spc="-1" strike="noStrike">
                          <a:solidFill>
                            <a:srgbClr val="000000"/>
                          </a:solidFill>
                          <a:latin typeface="Arial"/>
                          <a:ea typeface="DejaVu Sans"/>
                        </a:rPr>
                        <a:t>40.000,00 – 149.999,99</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75960" rIns="75960"/>
                    <a:p>
                      <a:pPr>
                        <a:lnSpc>
                          <a:spcPct val="100000"/>
                        </a:lnSpc>
                      </a:pPr>
                      <a:r>
                        <a:rPr b="0" i="1" lang="it-IT" sz="1000" spc="-1" strike="noStrike">
                          <a:solidFill>
                            <a:srgbClr val="000000"/>
                          </a:solidFill>
                          <a:latin typeface="Arial"/>
                          <a:ea typeface="DejaVu Sans"/>
                        </a:rPr>
                        <a:t>Affidamento diretto previa acquisizione di 3 preventivi</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75960" rIns="75960"/>
                    <a:p>
                      <a:pPr>
                        <a:lnSpc>
                          <a:spcPct val="100000"/>
                        </a:lnSpc>
                      </a:pPr>
                      <a:r>
                        <a:rPr b="0" i="1" lang="it-IT" sz="1000" spc="-1" strike="noStrike">
                          <a:solidFill>
                            <a:srgbClr val="000000"/>
                          </a:solidFill>
                          <a:latin typeface="Arial"/>
                          <a:ea typeface="DejaVu Sans"/>
                        </a:rPr>
                        <a:t>Viene introdotto un nuovo istituto, quello dell’affidamento diretto previ 3 preventivi (o 5 operatori economici per servizi e forniture)</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22800">
                <a:tc>
                  <a:txBody>
                    <a:bodyPr lIns="75960" rIns="75960"/>
                    <a:p>
                      <a:pPr>
                        <a:lnSpc>
                          <a:spcPct val="100000"/>
                        </a:lnSpc>
                      </a:pPr>
                      <a:r>
                        <a:rPr b="0" i="1" lang="it-IT" sz="1000" spc="-1" strike="noStrike">
                          <a:solidFill>
                            <a:srgbClr val="000000"/>
                          </a:solidFill>
                          <a:latin typeface="Arial"/>
                          <a:ea typeface="DejaVu Sans"/>
                        </a:rPr>
                        <a:t>150.000,00 – 349.999,99</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75960" rIns="75960"/>
                    <a:p>
                      <a:pPr>
                        <a:lnSpc>
                          <a:spcPct val="100000"/>
                        </a:lnSpc>
                      </a:pPr>
                      <a:r>
                        <a:rPr b="0" i="1" lang="it-IT" sz="1000" spc="-1" strike="noStrike">
                          <a:solidFill>
                            <a:srgbClr val="000000"/>
                          </a:solidFill>
                          <a:latin typeface="Arial"/>
                          <a:ea typeface="DejaVu Sans"/>
                        </a:rPr>
                        <a:t>Procedura negoziata con invito ad almeno 10 operatori</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75960" rIns="75960"/>
                    <a:p>
                      <a:pPr>
                        <a:lnSpc>
                          <a:spcPct val="100000"/>
                        </a:lnSpc>
                      </a:pPr>
                      <a:r>
                        <a:rPr b="0" i="1" lang="it-IT" sz="1000" spc="-1" strike="noStrike">
                          <a:solidFill>
                            <a:srgbClr val="000000"/>
                          </a:solidFill>
                          <a:latin typeface="Arial"/>
                          <a:ea typeface="DejaVu Sans"/>
                        </a:rPr>
                        <a:t>Ricompare la negoziata in questa nuova soglia art. 36, comma 2 lettera c bis).</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22800">
                <a:tc>
                  <a:txBody>
                    <a:bodyPr lIns="75960" rIns="75960"/>
                    <a:p>
                      <a:pPr>
                        <a:lnSpc>
                          <a:spcPct val="100000"/>
                        </a:lnSpc>
                      </a:pPr>
                      <a:r>
                        <a:rPr b="0" i="1" lang="it-IT" sz="1000" spc="-1" strike="noStrike">
                          <a:solidFill>
                            <a:srgbClr val="000000"/>
                          </a:solidFill>
                          <a:latin typeface="Arial"/>
                          <a:ea typeface="DejaVu Sans"/>
                        </a:rPr>
                        <a:t>350.000,00 a 999.999,99</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75960" rIns="75960"/>
                    <a:p>
                      <a:pPr>
                        <a:lnSpc>
                          <a:spcPct val="100000"/>
                        </a:lnSpc>
                      </a:pPr>
                      <a:r>
                        <a:rPr b="0" i="1" lang="it-IT" sz="1000" spc="-1" strike="noStrike">
                          <a:solidFill>
                            <a:srgbClr val="000000"/>
                          </a:solidFill>
                          <a:latin typeface="Arial"/>
                          <a:ea typeface="DejaVu Sans"/>
                        </a:rPr>
                        <a:t>Procedura negoziata con invito ad almeno 15 operatori</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75960" rIns="75960"/>
                    <a:p>
                      <a:pPr>
                        <a:lnSpc>
                          <a:spcPct val="100000"/>
                        </a:lnSpc>
                      </a:pPr>
                      <a:r>
                        <a:rPr b="0" i="1" lang="it-IT" sz="1000" spc="-1" strike="noStrike">
                          <a:solidFill>
                            <a:srgbClr val="000000"/>
                          </a:solidFill>
                          <a:latin typeface="Arial"/>
                          <a:ea typeface="DejaVu Sans"/>
                        </a:rPr>
                        <a:t>Ricompare la negoziata.</a:t>
                      </a:r>
                      <a:endParaRPr b="0" lang="it-IT" sz="1000" spc="-1" strike="noStrike">
                        <a:latin typeface="Arial"/>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p:timing>
    <p:tnLst>
      <p:par>
        <p:cTn id="133" dur="indefinite" restart="never" nodeType="tmRoot">
          <p:childTnLst>
            <p:seq>
              <p:cTn id="134" dur="indefinite" nodeType="mainSeq">
                <p:childTnLst>
                  <p:par>
                    <p:cTn id="135" fill="hold">
                      <p:stCondLst>
                        <p:cond delay="0"/>
                      </p:stCondLst>
                      <p:childTnLst>
                        <p:par>
                          <p:cTn id="136" fill="hold">
                            <p:stCondLst>
                              <p:cond delay="0"/>
                            </p:stCondLst>
                            <p:childTnLst>
                              <p:par>
                                <p:cTn id="137" nodeType="afterEffect" fill="hold" presetClass="entr" presetID="1">
                                  <p:stCondLst>
                                    <p:cond delay="0"/>
                                  </p:stCondLst>
                                  <p:childTnLst>
                                    <p:set>
                                      <p:cBhvr>
                                        <p:cTn id="138" dur="1" fill="hold">
                                          <p:stCondLst>
                                            <p:cond delay="0"/>
                                          </p:stCondLst>
                                        </p:cTn>
                                        <p:tgtEl>
                                          <p:spTgt spid="35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E26C3B2D-BCEE-4304-A827-F143085D1575}"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60"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4. Il nuovo articolo 97</a:t>
            </a:r>
            <a:endParaRPr b="0" lang="it-IT" sz="3600" spc="-1" strike="noStrike">
              <a:latin typeface="Arial"/>
            </a:endParaRPr>
          </a:p>
        </p:txBody>
      </p:sp>
      <p:sp>
        <p:nvSpPr>
          <p:cNvPr id="361"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Completamente rivisto è l’art. 97 del Codice che ha sostituito i precedenti 5 metodi di calcolo da individuarsi previo sorteggio pubblico, con un sistema duale applicabile se il numero delle offerte ammesse è almeno pari o superiore a 3. Sono previsti, infatti, due soli calcoli per la soglia di anomalia: il primo, nel caso in cui le offerte ammesse siano pari o superiori a 15 e il secondo, nel caso opposto.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Non molto chiaro appare, poi, il dettato normativo laddove, al nuovo comma 2, dispone che “il Rup o la commissione giudicatrice procedono come segue”: quando il criterio di aggiudicazione è quello del massimo ribasso, non vi è commissione giudicatrice ma seggio di gara o commissione di gara per cui, probabilmente, la dicitura è da leggersi in senso “atecnico”.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Da ultimo, è stata introdotta una importante novità che trasforma la facoltà prevista nel Codice previgente di inserire l’esclusione automatica, in obbligo laddove il numero delle offerte ammesse è pari o superiore a dieci (comma 8).</a:t>
            </a:r>
            <a:endParaRPr b="0" lang="it-IT" sz="1800" spc="-1" strike="noStrike">
              <a:latin typeface="Arial"/>
            </a:endParaRPr>
          </a:p>
        </p:txBody>
      </p:sp>
    </p:spTree>
  </p:cSld>
  <p:timing>
    <p:tnLst>
      <p:par>
        <p:cTn id="143" dur="indefinite" restart="never" nodeType="tmRoot">
          <p:childTnLst>
            <p:seq>
              <p:cTn id="144" dur="indefinite" nodeType="mainSeq">
                <p:childTnLst>
                  <p:par>
                    <p:cTn id="145" fill="hold">
                      <p:stCondLst>
                        <p:cond delay="0"/>
                      </p:stCondLst>
                      <p:childTnLst>
                        <p:par>
                          <p:cTn id="146" fill="hold">
                            <p:stCondLst>
                              <p:cond delay="0"/>
                            </p:stCondLst>
                            <p:childTnLst>
                              <p:par>
                                <p:cTn id="147" nodeType="afterEffect" fill="hold" presetClass="entr" presetID="1">
                                  <p:stCondLst>
                                    <p:cond delay="0"/>
                                  </p:stCondLst>
                                  <p:childTnLst>
                                    <p:set>
                                      <p:cBhvr>
                                        <p:cTn id="148" dur="1" fill="hold">
                                          <p:stCondLst>
                                            <p:cond delay="0"/>
                                          </p:stCondLst>
                                        </p:cTn>
                                        <p:tgtEl>
                                          <p:spTgt spid="36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361">
                                            <p:txEl>
                                              <p:pRg st="0" end="0"/>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
                                  <p:stCondLst>
                                    <p:cond delay="0"/>
                                  </p:stCondLst>
                                  <p:childTnLst>
                                    <p:set>
                                      <p:cBhvr>
                                        <p:cTn id="156" dur="1" fill="hold">
                                          <p:stCondLst>
                                            <p:cond delay="0"/>
                                          </p:stCondLst>
                                        </p:cTn>
                                        <p:tgtEl>
                                          <p:spTgt spid="361">
                                            <p:txEl>
                                              <p:pRg st="1010" end="1010"/>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361">
                                            <p:txEl>
                                              <p:pRg st="1010" end="101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603045F5-FB96-4DDB-ADF1-EA2DF18B9CBD}"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63"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5. Le modifiche per gli operatori economici</a:t>
            </a:r>
            <a:endParaRPr b="0" lang="it-IT" sz="3200" spc="-1" strike="noStrike">
              <a:latin typeface="Arial"/>
            </a:endParaRPr>
          </a:p>
        </p:txBody>
      </p:sp>
      <p:sp>
        <p:nvSpPr>
          <p:cNvPr id="364"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r>
              <a:rPr b="0" lang="it-IT" sz="1600" spc="-1" strike="noStrike">
                <a:solidFill>
                  <a:srgbClr val="000000"/>
                </a:solidFill>
                <a:latin typeface="Arial"/>
                <a:ea typeface="DejaVu Sans"/>
              </a:rPr>
              <a:t>Art. 47 – i consorzi stabili</a:t>
            </a:r>
            <a:endParaRPr b="0" lang="it-IT" sz="1600" spc="-1" strike="noStrike">
              <a:latin typeface="Arial"/>
            </a:endParaRPr>
          </a:p>
          <a:p>
            <a:pPr>
              <a:lnSpc>
                <a:spcPct val="100000"/>
              </a:lnSpc>
            </a:pPr>
            <a:r>
              <a:rPr b="0" lang="it-IT" sz="1600" spc="-1" strike="noStrike">
                <a:solidFill>
                  <a:srgbClr val="000000"/>
                </a:solidFill>
                <a:latin typeface="Arial"/>
                <a:ea typeface="DejaVu Sans"/>
              </a:rPr>
              <a:t>Confermato che la possibile assegnazione a imprese del consorzio non configura subappalto. Questo in linea con la giurisprudenza che è ormai costante nel ritenere il Consorzio stabile un soggetto giuridico autonomo astrattamente idoneo ad “</a:t>
            </a:r>
            <a:r>
              <a:rPr b="0" i="1" lang="it-IT" sz="1600" spc="-1" strike="noStrike">
                <a:solidFill>
                  <a:srgbClr val="000000"/>
                </a:solidFill>
                <a:latin typeface="Arial"/>
                <a:ea typeface="DejaVu Sans"/>
              </a:rPr>
              <a:t>operare con un’autonoma struttura di impresa, capace di eseguire, anche in proprio, ovvero senza l’ausilio necessario delle strutture imprenditoriali delle consorziate, le prestazioni previste nel contratto”</a:t>
            </a:r>
            <a:r>
              <a:rPr b="0" lang="it-IT" sz="1600" spc="-1" strike="noStrike">
                <a:solidFill>
                  <a:srgbClr val="000000"/>
                </a:solidFill>
                <a:latin typeface="Arial"/>
                <a:ea typeface="DejaVu Sans"/>
              </a:rPr>
              <a:t> (Consiglio di Stato, sez. V, 4 febbraio 2019, n. 865, Consiglio di Stato, sez. III, 16.04.2019 n. 2493)</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Arial"/>
                <a:ea typeface="DejaVu Sans"/>
              </a:rPr>
              <a:t>L’art. 80 e l’art. 110</a:t>
            </a:r>
            <a:endParaRPr b="0" lang="it-IT" sz="1600" spc="-1" strike="noStrike">
              <a:latin typeface="Arial"/>
            </a:endParaRPr>
          </a:p>
          <a:p>
            <a:pPr>
              <a:lnSpc>
                <a:spcPct val="100000"/>
              </a:lnSpc>
            </a:pPr>
            <a:r>
              <a:rPr b="0" lang="it-IT" sz="1600" spc="-1" strike="noStrike">
                <a:solidFill>
                  <a:srgbClr val="000000"/>
                </a:solidFill>
                <a:latin typeface="Arial"/>
                <a:ea typeface="DejaVu Sans"/>
              </a:rPr>
              <a:t>Nell’articolo 80 è sospesa fino al 31.12.2020 l’esclusione dell’operatore economico in caso di condanna “</a:t>
            </a:r>
            <a:r>
              <a:rPr b="0" i="1" lang="it-IT" sz="1600" spc="-1" strike="noStrike">
                <a:solidFill>
                  <a:srgbClr val="000000"/>
                </a:solidFill>
                <a:latin typeface="Arial"/>
                <a:ea typeface="DejaVu Sans"/>
              </a:rPr>
              <a:t>anche riferita a un suo subappaltatore nei casi di cui all’art. 105 comma 6</a:t>
            </a:r>
            <a:r>
              <a:rPr b="0" lang="it-IT" sz="1600" spc="-1" strike="noStrike">
                <a:solidFill>
                  <a:srgbClr val="000000"/>
                </a:solidFill>
                <a:latin typeface="Arial"/>
                <a:ea typeface="DejaVu Sans"/>
              </a:rPr>
              <a:t>”. Nel 110, viene abrogato il comma 3 dove si prevedeva la possibilità che l’impresa fallita ma in esercizio provvisorio di continuità, potesse partecipare a nuove gare, sia direttamente sia come subappaltatore. La disciplina è ora affidata ai successivi commi 4 e 5 ove si differenzia il caso delle imprese che hanno depositato domanda di concordato (in bianco o con riserva) ma non hanno ancora ricevuto il decreto di ammissione di cui all’articolo 163 del R.D. 267/1942 e il caso dell’impresa ammessa al concordato preventivo.</a:t>
            </a:r>
            <a:endParaRPr b="0" lang="it-IT" sz="1600" spc="-1" strike="noStrike">
              <a:latin typeface="Arial"/>
            </a:endParaRPr>
          </a:p>
        </p:txBody>
      </p:sp>
    </p:spTree>
  </p:cSld>
  <p:timing>
    <p:tnLst>
      <p:par>
        <p:cTn id="161" dur="indefinite" restart="never" nodeType="tmRoot">
          <p:childTnLst>
            <p:seq>
              <p:cTn id="162" dur="indefinite" nodeType="mainSeq">
                <p:childTnLst>
                  <p:par>
                    <p:cTn id="163" fill="hold">
                      <p:stCondLst>
                        <p:cond delay="0"/>
                      </p:stCondLst>
                      <p:childTnLst>
                        <p:par>
                          <p:cTn id="164" fill="hold">
                            <p:stCondLst>
                              <p:cond delay="0"/>
                            </p:stCondLst>
                            <p:childTnLst>
                              <p:par>
                                <p:cTn id="165" nodeType="afterEffect" fill="hold" presetClass="entr" presetID="1">
                                  <p:stCondLst>
                                    <p:cond delay="0"/>
                                  </p:stCondLst>
                                  <p:childTnLst>
                                    <p:set>
                                      <p:cBhvr>
                                        <p:cTn id="166" dur="1" fill="hold">
                                          <p:stCondLst>
                                            <p:cond delay="0"/>
                                          </p:stCondLst>
                                        </p:cTn>
                                        <p:tgtEl>
                                          <p:spTgt spid="36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364">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364">
                                            <p:txEl>
                                              <p:pRg st="1315" end="1315"/>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364">
                                            <p:txEl>
                                              <p:pRg st="1315" end="1315"/>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364">
                                            <p:txEl>
                                              <p:pRg st="1315" end="131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EF385958-1C07-4279-A2C1-CC37D150DD32}"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11" name="CustomShape 2"/>
          <p:cNvSpPr/>
          <p:nvPr/>
        </p:nvSpPr>
        <p:spPr>
          <a:xfrm>
            <a:off x="457200" y="457200"/>
            <a:ext cx="8226000" cy="8074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ee"/>
                </a:solidFill>
                <a:latin typeface="Arial"/>
                <a:ea typeface="Arial Unicode MS"/>
              </a:rPr>
              <a:t>Le nuove direttive europee</a:t>
            </a:r>
            <a:endParaRPr b="0" lang="it-IT" sz="3600" spc="-1" strike="noStrike">
              <a:latin typeface="Arial"/>
            </a:endParaRPr>
          </a:p>
        </p:txBody>
      </p:sp>
      <p:sp>
        <p:nvSpPr>
          <p:cNvPr id="312" name="CustomShape 3"/>
          <p:cNvSpPr/>
          <p:nvPr/>
        </p:nvSpPr>
        <p:spPr>
          <a:xfrm>
            <a:off x="453960" y="1413000"/>
            <a:ext cx="8226000" cy="44380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pic>
        <p:nvPicPr>
          <p:cNvPr id="313" name="Immagine 4" descr=""/>
          <p:cNvPicPr/>
          <p:nvPr/>
        </p:nvPicPr>
        <p:blipFill>
          <a:blip r:embed="rId1"/>
          <a:stretch/>
        </p:blipFill>
        <p:spPr>
          <a:xfrm>
            <a:off x="1080000" y="1584000"/>
            <a:ext cx="7052400" cy="4604400"/>
          </a:xfrm>
          <a:prstGeom prst="rect">
            <a:avLst/>
          </a:prstGeom>
          <a:ln>
            <a:noFill/>
          </a:ln>
        </p:spPr>
      </p:pic>
    </p:spTree>
  </p:cSld>
  <p:timing>
    <p:tnLst>
      <p:par>
        <p:cTn id="3" dur="indefinite" restart="never" nodeType="tmRoot">
          <p:childTnLst>
            <p:seq>
              <p:cTn id="4" dur="indefinite" nodeType="mainSeq">
                <p:childTnLst>
                  <p:par>
                    <p:cTn id="5" nodeType="clickEffect" fill="hold">
                      <p:stCondLst>
                        <p:cond delay="0"/>
                      </p:stCondLst>
                      <p:childTnLst>
                        <p:par>
                          <p:cTn id="6" nodeType="clickEffect" fill="hold">
                            <p:stCondLst>
                              <p:cond delay="0"/>
                            </p:stCondLst>
                            <p:childTnLst>
                              <p:par>
                                <p:cTn id="7" nodeType="afterEffect" fill="hold" presetClass="entr">
                                  <p:stCondLst>
                                    <p:cond delay="0"/>
                                  </p:stCondLst>
                                  <p:childTnLst>
                                    <p:set>
                                      <p:cBhvr>
                                        <p:cTn id="8"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7540D22F-4242-4565-976F-CC6B606B57E8}"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66"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5. Le modifiche per gli operatori economici</a:t>
            </a:r>
            <a:endParaRPr b="0" lang="it-IT" sz="3200" spc="-1" strike="noStrike">
              <a:latin typeface="Arial"/>
            </a:endParaRPr>
          </a:p>
        </p:txBody>
      </p:sp>
      <p:sp>
        <p:nvSpPr>
          <p:cNvPr id="367"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Art. 84</a:t>
            </a:r>
            <a:endParaRPr b="0" lang="it-IT" sz="1800" spc="-1" strike="noStrike">
              <a:latin typeface="Arial"/>
            </a:endParaRPr>
          </a:p>
          <a:p>
            <a:pPr>
              <a:lnSpc>
                <a:spcPct val="100000"/>
              </a:lnSpc>
            </a:pPr>
            <a:r>
              <a:rPr b="0" lang="it-IT" sz="1800" spc="-1" strike="noStrike">
                <a:solidFill>
                  <a:srgbClr val="000000"/>
                </a:solidFill>
                <a:latin typeface="Arial"/>
                <a:ea typeface="DejaVu Sans"/>
              </a:rPr>
              <a:t>Per la dimostrazione dei requisiti tecnico-economici le imprese possono, attingere ai risultati ottenuti negli ultimi 15 anni, e non più 10  (per agevolare le imprese che hanno attraversato la crisi economica iniziata nel 2008).</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Art. 35</a:t>
            </a:r>
            <a:endParaRPr b="0" lang="it-IT" sz="1800" spc="-1" strike="noStrike">
              <a:latin typeface="Arial"/>
            </a:endParaRPr>
          </a:p>
          <a:p>
            <a:pPr>
              <a:lnSpc>
                <a:spcPct val="100000"/>
              </a:lnSpc>
            </a:pPr>
            <a:r>
              <a:rPr b="0" lang="it-IT" sz="1800" spc="-1" strike="noStrike">
                <a:solidFill>
                  <a:srgbClr val="000000"/>
                </a:solidFill>
                <a:latin typeface="Arial"/>
                <a:ea typeface="DejaVu Sans"/>
              </a:rPr>
              <a:t>È stata confermata l’estensione dell’anticipo del 20% del prezzo a tutti i tipi di appalti, dunque anche ai servizi, forniture e servizi tecnici per l’ingegneria e l’architettura. Rimane da comprendere come gestire l’anticipo degli appalti pluriennali (es. servizi di pulizie, manutenzione del verde ecc.). Occorrerà specificare nei capitolati che l’anticipo è riferito alle singole annualità o all’intero contratto di appalto.</a:t>
            </a:r>
            <a:endParaRPr b="0" lang="it-IT" sz="1800" spc="-1" strike="noStrike">
              <a:latin typeface="Arial"/>
            </a:endParaRPr>
          </a:p>
          <a:p>
            <a:pPr>
              <a:lnSpc>
                <a:spcPct val="100000"/>
              </a:lnSpc>
            </a:pPr>
            <a:endParaRPr b="0" lang="it-IT" sz="1800" spc="-1" strike="noStrike">
              <a:latin typeface="Arial"/>
            </a:endParaRPr>
          </a:p>
        </p:txBody>
      </p:sp>
    </p:spTree>
  </p:cSld>
  <p:timing>
    <p:tnLst>
      <p:par>
        <p:cTn id="183" dur="indefinite" restart="never" nodeType="tmRoot">
          <p:childTnLst>
            <p:seq>
              <p:cTn id="184" dur="indefinite" nodeType="mainSeq">
                <p:childTnLst>
                  <p:par>
                    <p:cTn id="185" fill="hold">
                      <p:stCondLst>
                        <p:cond delay="0"/>
                      </p:stCondLst>
                      <p:childTnLst>
                        <p:par>
                          <p:cTn id="186" fill="hold">
                            <p:stCondLst>
                              <p:cond delay="0"/>
                            </p:stCondLst>
                            <p:childTnLst>
                              <p:par>
                                <p:cTn id="187" nodeType="afterEffect" fill="hold" presetClass="entr" presetID="1">
                                  <p:stCondLst>
                                    <p:cond delay="0"/>
                                  </p:stCondLst>
                                  <p:childTnLst>
                                    <p:set>
                                      <p:cBhvr>
                                        <p:cTn id="188" dur="1" fill="hold">
                                          <p:stCondLst>
                                            <p:cond delay="0"/>
                                          </p:stCondLst>
                                        </p:cTn>
                                        <p:tgtEl>
                                          <p:spTgt spid="366"/>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367">
                                            <p:txEl>
                                              <p:pRg st="675" end="675"/>
                                            </p:tx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367">
                                            <p:txEl>
                                              <p:pRg st="675" end="675"/>
                                            </p:txEl>
                                          </p:spTgt>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367">
                                            <p:txEl>
                                              <p:pRg st="675" end="67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7F69648-5427-4E9E-9F09-21D56247E215}"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69"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5. Le modifiche per gli operatori economici</a:t>
            </a:r>
            <a:endParaRPr b="0" lang="it-IT" sz="3200" spc="-1" strike="noStrike">
              <a:latin typeface="Arial"/>
            </a:endParaRPr>
          </a:p>
        </p:txBody>
      </p:sp>
      <p:sp>
        <p:nvSpPr>
          <p:cNvPr id="370"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L’art. 105</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600" spc="-1" strike="noStrike">
                <a:solidFill>
                  <a:srgbClr val="000000"/>
                </a:solidFill>
                <a:latin typeface="Arial"/>
                <a:ea typeface="DejaVu Sans"/>
              </a:rPr>
              <a:t>Limite del 30%... Sospeso.. 40%... Nessun limite… (Corte di Giustizia C 63/18 del 26.9.2019)</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Arial"/>
                <a:ea typeface="DejaVu Sans"/>
              </a:rPr>
              <a:t>Sembrerebbero rimanere ferme le regole per le categorie di opere super specialistiche per le quali non è possibile il subappalto per oltre il 30% del loro valore, percentuale che si aggiunge a quella del 40%. Sul punto si richiama, infatti, l'interpretazione prevalente, confermata dallo stesso DM n. 48/2016, secondo cui la quota dei lavori relativi a tali opere non si computa ai fini del raggiungimento della quota complessiva dei lavori subappaltabili.</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Arial"/>
                <a:ea typeface="DejaVu Sans"/>
              </a:rPr>
              <a:t>Sospesa l’indicazione obbligatoria della terna </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Arial"/>
                <a:ea typeface="DejaVu Sans"/>
              </a:rPr>
              <a:t>Ripristinato anche il comma 4 del medesimo articolo per cui l’affidatario del subappalto non può partecipare alla procedura per l’affidamento del medesimo appalto </a:t>
            </a:r>
            <a:endParaRPr b="0" lang="it-IT" sz="1600" spc="-1" strike="noStrike">
              <a:latin typeface="Arial"/>
            </a:endParaRPr>
          </a:p>
        </p:txBody>
      </p:sp>
    </p:spTree>
  </p:cSld>
  <p:timing>
    <p:tnLst>
      <p:par>
        <p:cTn id="205" dur="indefinite" restart="never" nodeType="tmRoot">
          <p:childTnLst>
            <p:seq>
              <p:cTn id="206" dur="indefinite" nodeType="mainSeq">
                <p:childTnLst>
                  <p:par>
                    <p:cTn id="207" fill="hold">
                      <p:stCondLst>
                        <p:cond delay="0"/>
                      </p:stCondLst>
                      <p:childTnLst>
                        <p:par>
                          <p:cTn id="208" fill="hold">
                            <p:stCondLst>
                              <p:cond delay="0"/>
                            </p:stCondLst>
                            <p:childTnLst>
                              <p:par>
                                <p:cTn id="209" nodeType="afterEffect" fill="hold" presetClass="entr" presetID="1">
                                  <p:stCondLst>
                                    <p:cond delay="0"/>
                                  </p:stCondLst>
                                  <p:childTnLst>
                                    <p:set>
                                      <p:cBhvr>
                                        <p:cTn id="210" dur="1" fill="hold">
                                          <p:stCondLst>
                                            <p:cond delay="0"/>
                                          </p:stCondLst>
                                        </p:cTn>
                                        <p:tgtEl>
                                          <p:spTgt spid="369"/>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1">
                                  <p:stCondLst>
                                    <p:cond delay="0"/>
                                  </p:stCondLst>
                                  <p:childTnLst>
                                    <p:set>
                                      <p:cBhvr>
                                        <p:cTn id="214" dur="1" fill="hold">
                                          <p:stCondLst>
                                            <p:cond delay="0"/>
                                          </p:stCondLst>
                                        </p:cTn>
                                        <p:tgtEl>
                                          <p:spTgt spid="370">
                                            <p:txEl>
                                              <p:pRg st="0" end="0"/>
                                            </p:tx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1">
                                  <p:stCondLst>
                                    <p:cond delay="0"/>
                                  </p:stCondLst>
                                  <p:childTnLst>
                                    <p:set>
                                      <p:cBhvr>
                                        <p:cTn id="218" dur="1" fill="hold">
                                          <p:stCondLst>
                                            <p:cond delay="0"/>
                                          </p:stCondLst>
                                        </p:cTn>
                                        <p:tgtEl>
                                          <p:spTgt spid="370">
                                            <p:txEl>
                                              <p:pRg st="777" end="777"/>
                                            </p:txEl>
                                          </p:spTgt>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1">
                                  <p:stCondLst>
                                    <p:cond delay="0"/>
                                  </p:stCondLst>
                                  <p:childTnLst>
                                    <p:set>
                                      <p:cBhvr>
                                        <p:cTn id="222" dur="1" fill="hold">
                                          <p:stCondLst>
                                            <p:cond delay="0"/>
                                          </p:stCondLst>
                                        </p:cTn>
                                        <p:tgtEl>
                                          <p:spTgt spid="370">
                                            <p:txEl>
                                              <p:pRg st="777" end="777"/>
                                            </p:txEl>
                                          </p:spTgt>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1">
                                  <p:stCondLst>
                                    <p:cond delay="0"/>
                                  </p:stCondLst>
                                  <p:childTnLst>
                                    <p:set>
                                      <p:cBhvr>
                                        <p:cTn id="226" dur="1" fill="hold">
                                          <p:stCondLst>
                                            <p:cond delay="0"/>
                                          </p:stCondLst>
                                        </p:cTn>
                                        <p:tgtEl>
                                          <p:spTgt spid="370">
                                            <p:txEl>
                                              <p:pRg st="777" end="777"/>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1">
                                  <p:stCondLst>
                                    <p:cond delay="0"/>
                                  </p:stCondLst>
                                  <p:childTnLst>
                                    <p:set>
                                      <p:cBhvr>
                                        <p:cTn id="230" dur="1" fill="hold">
                                          <p:stCondLst>
                                            <p:cond delay="0"/>
                                          </p:stCondLst>
                                        </p:cTn>
                                        <p:tgtEl>
                                          <p:spTgt spid="370">
                                            <p:txEl>
                                              <p:pRg st="777" end="77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564DAA27-78F5-473C-8BE5-1D8B81D40CEB}"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72"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6. In materia di trasparenza</a:t>
            </a:r>
            <a:endParaRPr b="0" lang="it-IT" sz="3200" spc="-1" strike="noStrike">
              <a:latin typeface="Arial"/>
            </a:endParaRPr>
          </a:p>
        </p:txBody>
      </p:sp>
      <p:sp>
        <p:nvSpPr>
          <p:cNvPr id="373"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Anche l’art. 29 ha subito una modifica, più formale che sostanziale, conseguente all’eliminazione del rito c.d. superaccelerato. </a:t>
            </a:r>
            <a:endParaRPr b="0" lang="it-IT" sz="1800" spc="-1" strike="noStrike">
              <a:latin typeface="Arial"/>
            </a:endParaRPr>
          </a:p>
          <a:p>
            <a:pPr>
              <a:lnSpc>
                <a:spcPct val="100000"/>
              </a:lnSpc>
            </a:pPr>
            <a:r>
              <a:rPr b="0" lang="it-IT" sz="1800" spc="-1" strike="noStrike">
                <a:solidFill>
                  <a:srgbClr val="000000"/>
                </a:solidFill>
                <a:latin typeface="Arial"/>
                <a:ea typeface="DejaVu Sans"/>
              </a:rPr>
              <a:t>Infatti, anche se sono stati abrogati gli obblighi di pubblicazione delle liste di ammessi ed esclusi alla gara per consentire la proposizione dei ricorsi con il rito super-accelerato (rito eliminato con l’abrogazione dei relativi articoli dal codice del processo amministrativo), rimane l’obbligo di comunicazione ai concorrenti dei provvedimenti di ammissione ed esclusione alle procedure di gara con le modalità previste dal codice dell'amministrazione digitale (art. 76, comma 2)</a:t>
            </a:r>
            <a:endParaRPr b="0" lang="it-IT" sz="1800" spc="-1" strike="noStrike">
              <a:latin typeface="Arial"/>
            </a:endParaRPr>
          </a:p>
        </p:txBody>
      </p:sp>
    </p:spTree>
  </p:cSld>
  <p:timing>
    <p:tnLst>
      <p:par>
        <p:cTn id="231" dur="indefinite" restart="never" nodeType="tmRoot">
          <p:childTnLst>
            <p:seq>
              <p:cTn id="232" dur="indefinite" nodeType="mainSeq">
                <p:childTnLst>
                  <p:par>
                    <p:cTn id="233" fill="hold">
                      <p:stCondLst>
                        <p:cond delay="0"/>
                      </p:stCondLst>
                      <p:childTnLst>
                        <p:par>
                          <p:cTn id="234" fill="hold">
                            <p:stCondLst>
                              <p:cond delay="0"/>
                            </p:stCondLst>
                            <p:childTnLst>
                              <p:par>
                                <p:cTn id="235" nodeType="afterEffect" fill="hold" presetClass="entr" presetID="1">
                                  <p:stCondLst>
                                    <p:cond delay="0"/>
                                  </p:stCondLst>
                                  <p:childTnLst>
                                    <p:set>
                                      <p:cBhvr>
                                        <p:cTn id="236" dur="1" fill="hold">
                                          <p:stCondLst>
                                            <p:cond delay="0"/>
                                          </p:stCondLst>
                                        </p:cTn>
                                        <p:tgtEl>
                                          <p:spTgt spid="372"/>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1">
                                  <p:stCondLst>
                                    <p:cond delay="0"/>
                                  </p:stCondLst>
                                  <p:childTnLst>
                                    <p:set>
                                      <p:cBhvr>
                                        <p:cTn id="240" dur="1" fill="hold">
                                          <p:stCondLst>
                                            <p:cond delay="0"/>
                                          </p:stCondLst>
                                        </p:cTn>
                                        <p:tgtEl>
                                          <p:spTgt spid="373">
                                            <p:txEl>
                                              <p:pRg st="2" end="2"/>
                                            </p:txEl>
                                          </p:spTgt>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1">
                                  <p:stCondLst>
                                    <p:cond delay="0"/>
                                  </p:stCondLst>
                                  <p:childTnLst>
                                    <p:set>
                                      <p:cBhvr>
                                        <p:cTn id="244" dur="1" fill="hold">
                                          <p:stCondLst>
                                            <p:cond delay="0"/>
                                          </p:stCondLst>
                                        </p:cTn>
                                        <p:tgtEl>
                                          <p:spTgt spid="373">
                                            <p:txEl>
                                              <p:pRg st="616" end="61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AACDEEB4-1C86-4104-BF6B-F7CFFDA2B9A6}"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75"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7. Gli incentivi tecnici</a:t>
            </a:r>
            <a:endParaRPr b="0" lang="it-IT" sz="3200" spc="-1" strike="noStrike">
              <a:latin typeface="Arial"/>
            </a:endParaRPr>
          </a:p>
        </p:txBody>
      </p:sp>
      <p:sp>
        <p:nvSpPr>
          <p:cNvPr id="376"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In fase di conversione, l’art. 113 è rimasto come nella precedente versione per cui la progettazione e il coordinamento della sicurezza non sono più tra le attività incentivate rimanendo vive, per contro, le attività di programmazione della spesa e di predisposizione e controllo delle procedure di gara.</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Però le modifiche apportate dal decreto legge che incentivava le une ed escludeva le altre, comporta problemi di diritto intertemporale.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(Regolamento recante norme e criteri per la ripartizione dell'incentivo di cui all'art. 113 del D.Lgs. 18.04.2016 n. 50 - deliberazione di Giunta comunale n. 157 del 14 maggio 2019.)</a:t>
            </a:r>
            <a:endParaRPr b="0" lang="it-IT" sz="1800" spc="-1" strike="noStrike">
              <a:latin typeface="Arial"/>
            </a:endParaRPr>
          </a:p>
          <a:p>
            <a:pPr>
              <a:lnSpc>
                <a:spcPct val="100000"/>
              </a:lnSpc>
            </a:pPr>
            <a:endParaRPr b="0" lang="it-IT" sz="1800" spc="-1" strike="noStrike">
              <a:latin typeface="Arial"/>
            </a:endParaRPr>
          </a:p>
        </p:txBody>
      </p:sp>
    </p:spTree>
  </p:cSld>
  <p:timing>
    <p:tnLst>
      <p:par>
        <p:cTn id="245" dur="indefinite" restart="never" nodeType="tmRoot">
          <p:childTnLst>
            <p:seq>
              <p:cTn id="246" dur="indefinite" nodeType="mainSeq">
                <p:childTnLst>
                  <p:par>
                    <p:cTn id="247" fill="hold">
                      <p:stCondLst>
                        <p:cond delay="0"/>
                      </p:stCondLst>
                      <p:childTnLst>
                        <p:par>
                          <p:cTn id="248" fill="hold">
                            <p:stCondLst>
                              <p:cond delay="0"/>
                            </p:stCondLst>
                            <p:childTnLst>
                              <p:par>
                                <p:cTn id="249" nodeType="afterEffect" fill="hold" presetClass="entr" presetID="1">
                                  <p:stCondLst>
                                    <p:cond delay="0"/>
                                  </p:stCondLst>
                                  <p:childTnLst>
                                    <p:set>
                                      <p:cBhvr>
                                        <p:cTn id="250"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0E7F53FB-AAB6-4036-AC63-11FEB0D76BFA}"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78" name="CustomShape 2"/>
          <p:cNvSpPr/>
          <p:nvPr/>
        </p:nvSpPr>
        <p:spPr>
          <a:xfrm>
            <a:off x="45864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La procedura di gara e il RUP</a:t>
            </a:r>
            <a:endParaRPr b="0" lang="it-IT" sz="3200" spc="-1" strike="noStrike">
              <a:latin typeface="Arial"/>
            </a:endParaRPr>
          </a:p>
        </p:txBody>
      </p:sp>
      <p:sp>
        <p:nvSpPr>
          <p:cNvPr id="379"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gn="just">
              <a:lnSpc>
                <a:spcPct val="100000"/>
              </a:lnSpc>
            </a:pPr>
            <a:r>
              <a:rPr b="0" lang="it-IT" sz="1600" spc="-1" strike="noStrike">
                <a:solidFill>
                  <a:srgbClr val="000000"/>
                </a:solidFill>
                <a:latin typeface="Arial"/>
                <a:ea typeface="DejaVu Sans"/>
              </a:rPr>
              <a:t>In base all’</a:t>
            </a:r>
            <a:r>
              <a:rPr b="1" lang="it-IT" sz="1600" spc="-1" strike="noStrike">
                <a:solidFill>
                  <a:srgbClr val="000000"/>
                </a:solidFill>
                <a:latin typeface="Arial"/>
                <a:ea typeface="DejaVu Sans"/>
              </a:rPr>
              <a:t>art. 32</a:t>
            </a:r>
            <a:r>
              <a:rPr b="0" lang="it-IT" sz="1600" spc="-1" strike="noStrike">
                <a:solidFill>
                  <a:srgbClr val="000000"/>
                </a:solidFill>
                <a:latin typeface="Arial"/>
                <a:ea typeface="DejaVu Sans"/>
              </a:rPr>
              <a:t>. </a:t>
            </a:r>
            <a:r>
              <a:rPr b="0" i="1" lang="it-IT" sz="1600" spc="-1" strike="noStrike">
                <a:solidFill>
                  <a:srgbClr val="000000"/>
                </a:solidFill>
                <a:latin typeface="Arial"/>
                <a:ea typeface="Times New Roman"/>
              </a:rPr>
              <a:t>(Fasi delle procedure di affidamento) </a:t>
            </a:r>
            <a:r>
              <a:rPr b="0" lang="it-IT" sz="1600" spc="-1" strike="noStrike">
                <a:solidFill>
                  <a:srgbClr val="000000"/>
                </a:solidFill>
                <a:latin typeface="Arial"/>
                <a:ea typeface="Times New Roman"/>
              </a:rPr>
              <a:t>del </a:t>
            </a:r>
            <a:r>
              <a:rPr b="1" lang="it-IT" sz="1600" spc="-1" strike="noStrike">
                <a:solidFill>
                  <a:srgbClr val="000000"/>
                </a:solidFill>
                <a:latin typeface="Arial"/>
                <a:ea typeface="Times New Roman"/>
              </a:rPr>
              <a:t>Codice dei Contratti,</a:t>
            </a:r>
            <a:r>
              <a:rPr b="0" lang="it-IT" sz="1600" spc="-1" strike="noStrike">
                <a:solidFill>
                  <a:srgbClr val="000000"/>
                </a:solidFill>
                <a:latin typeface="Arial"/>
                <a:ea typeface="Times New Roman"/>
              </a:rPr>
              <a:t> “</a:t>
            </a:r>
            <a:r>
              <a:rPr b="0" i="1" lang="it-IT" sz="1600" spc="-1" strike="noStrike">
                <a:solidFill>
                  <a:srgbClr val="000000"/>
                </a:solidFill>
                <a:latin typeface="Arial"/>
                <a:ea typeface="Microsoft YaHei"/>
              </a:rPr>
              <a:t>Le procedure di affidamento (...) hanno luogo nel rispetto degli atti di programmazione delle stazioni appaltanti</a:t>
            </a:r>
            <a:r>
              <a:rPr b="0" lang="it-IT" sz="1600" spc="-1" strike="noStrike">
                <a:solidFill>
                  <a:srgbClr val="000000"/>
                </a:solidFill>
                <a:latin typeface="Arial"/>
                <a:ea typeface="Microsoft YaHei"/>
              </a:rPr>
              <a:t>” (comma 1). La procedura vera e propria di affidamento prende avvio da un provvedimento: ai sensi del comma 2 del medesimo articolo “</a:t>
            </a:r>
            <a:r>
              <a:rPr b="0" i="1" lang="it-IT" sz="1600" spc="-1" strike="noStrike">
                <a:solidFill>
                  <a:srgbClr val="000000"/>
                </a:solidFill>
                <a:latin typeface="Arial"/>
                <a:ea typeface="Microsoft YaHei"/>
              </a:rPr>
              <a:t>Prima dell'avvio delle procedure di affidamento dei contratti pubblici, le stazioni appaltanti, in conformità ai propri ordinamenti, decretano o determinano di contrarre</a:t>
            </a:r>
            <a:r>
              <a:rPr b="0" lang="it-IT" sz="1600" spc="-1" strike="noStrike">
                <a:solidFill>
                  <a:srgbClr val="000000"/>
                </a:solidFill>
                <a:latin typeface="Arial"/>
                <a:ea typeface="Microsoft YaHei"/>
              </a:rPr>
              <a:t>”. </a:t>
            </a:r>
            <a:endParaRPr b="0" lang="it-IT" sz="1600" spc="-1" strike="noStrike">
              <a:latin typeface="Arial"/>
            </a:endParaRPr>
          </a:p>
          <a:p>
            <a:pPr algn="just">
              <a:lnSpc>
                <a:spcPct val="100000"/>
              </a:lnSpc>
            </a:pPr>
            <a:endParaRPr b="0" lang="it-IT" sz="1600" spc="-1" strike="noStrike">
              <a:latin typeface="Arial"/>
            </a:endParaRPr>
          </a:p>
          <a:p>
            <a:pPr algn="just">
              <a:lnSpc>
                <a:spcPct val="100000"/>
              </a:lnSpc>
            </a:pPr>
            <a:r>
              <a:rPr b="0" lang="it-IT" sz="1600" spc="-1" strike="noStrike">
                <a:solidFill>
                  <a:srgbClr val="000000"/>
                </a:solidFill>
                <a:latin typeface="Arial"/>
                <a:ea typeface="Microsoft YaHei"/>
              </a:rPr>
              <a:t>Per il Comune,  tale provvedimento è la </a:t>
            </a:r>
            <a:r>
              <a:rPr b="1" lang="it-IT" sz="1600" spc="-1" strike="noStrike">
                <a:solidFill>
                  <a:srgbClr val="000000"/>
                </a:solidFill>
                <a:latin typeface="Arial"/>
                <a:ea typeface="Microsoft YaHei"/>
              </a:rPr>
              <a:t>determinazione a contrattare, </a:t>
            </a:r>
            <a:r>
              <a:rPr b="0" lang="it-IT" sz="1600" spc="-1" strike="noStrike">
                <a:solidFill>
                  <a:srgbClr val="000000"/>
                </a:solidFill>
                <a:latin typeface="Arial"/>
                <a:ea typeface="Microsoft YaHei"/>
              </a:rPr>
              <a:t>prevista dall'art. 192 del T.U. Enti locali</a:t>
            </a:r>
            <a:endParaRPr b="0" lang="it-IT" sz="1600" spc="-1" strike="noStrike">
              <a:latin typeface="Arial"/>
            </a:endParaRPr>
          </a:p>
          <a:p>
            <a:pPr algn="just">
              <a:lnSpc>
                <a:spcPct val="100000"/>
              </a:lnSpc>
            </a:pPr>
            <a:endParaRPr b="0" lang="it-IT" sz="1600" spc="-1" strike="noStrike">
              <a:latin typeface="Arial"/>
            </a:endParaRPr>
          </a:p>
          <a:p>
            <a:pPr algn="just">
              <a:lnSpc>
                <a:spcPct val="100000"/>
              </a:lnSpc>
            </a:pPr>
            <a:r>
              <a:rPr b="0" lang="it-IT" sz="1600" spc="-1" strike="noStrike">
                <a:solidFill>
                  <a:srgbClr val="000000"/>
                </a:solidFill>
                <a:latin typeface="Arial"/>
                <a:ea typeface="Microsoft YaHei"/>
              </a:rPr>
              <a:t>La determinazione a contrattare, oltre ai contenuti di cui all'art. 192, deve contenere anche l'indicazione delle fonti di finanziamento (la “prenotazione” dell'impegno di spesa ex art. 183) e, salvo quanto si dirà più avanti, </a:t>
            </a:r>
            <a:r>
              <a:rPr b="1" lang="it-IT" sz="1600" spc="-1" strike="noStrike">
                <a:solidFill>
                  <a:srgbClr val="000000"/>
                </a:solidFill>
                <a:latin typeface="Arial"/>
                <a:ea typeface="Microsoft YaHei"/>
              </a:rPr>
              <a:t>l'indicazione del responsabile del procedimento.</a:t>
            </a:r>
            <a:endParaRPr b="0" lang="it-IT" sz="1600" spc="-1" strike="noStrike">
              <a:latin typeface="Arial"/>
            </a:endParaRPr>
          </a:p>
          <a:p>
            <a:pPr algn="just">
              <a:lnSpc>
                <a:spcPct val="100000"/>
              </a:lnSpc>
            </a:pPr>
            <a:r>
              <a:rPr b="0" lang="it-IT" sz="1600" spc="-1" strike="noStrike">
                <a:solidFill>
                  <a:srgbClr val="000000"/>
                </a:solidFill>
                <a:latin typeface="Arial"/>
                <a:ea typeface="Microsoft YaHei"/>
              </a:rPr>
              <a:t>	</a:t>
            </a:r>
            <a:endParaRPr b="0" lang="it-IT" sz="1600" spc="-1" strike="noStrike">
              <a:latin typeface="Arial"/>
            </a:endParaRPr>
          </a:p>
          <a:p>
            <a:pPr>
              <a:lnSpc>
                <a:spcPct val="100000"/>
              </a:lnSpc>
            </a:pPr>
            <a:endParaRPr b="0" lang="it-IT" sz="1600" spc="-1" strike="noStrike">
              <a:latin typeface="Arial"/>
            </a:endParaRPr>
          </a:p>
        </p:txBody>
      </p:sp>
    </p:spTree>
  </p:cSld>
  <p:timing>
    <p:tnLst>
      <p:par>
        <p:cTn id="251" dur="indefinite" restart="never" nodeType="tmRoot">
          <p:childTnLst>
            <p:seq>
              <p:cTn id="252" dur="indefinite" nodeType="mainSeq">
                <p:childTnLst>
                  <p:par>
                    <p:cTn id="253" fill="hold">
                      <p:stCondLst>
                        <p:cond delay="0"/>
                      </p:stCondLst>
                      <p:childTnLst>
                        <p:par>
                          <p:cTn id="254" fill="hold">
                            <p:stCondLst>
                              <p:cond delay="0"/>
                            </p:stCondLst>
                            <p:childTnLst>
                              <p:par>
                                <p:cTn id="255" nodeType="afterEffect" fill="hold" presetClass="entr" presetID="1">
                                  <p:stCondLst>
                                    <p:cond delay="0"/>
                                  </p:stCondLst>
                                  <p:childTnLst>
                                    <p:set>
                                      <p:cBhvr>
                                        <p:cTn id="256"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C4F9BAA0-9FAF-4AF8-88C4-45DC42C93815}"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81" name="CustomShape 2"/>
          <p:cNvSpPr/>
          <p:nvPr/>
        </p:nvSpPr>
        <p:spPr>
          <a:xfrm>
            <a:off x="45864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La procedura di gara e il RUP</a:t>
            </a:r>
            <a:endParaRPr b="0" lang="it-IT" sz="3200" spc="-1" strike="noStrike">
              <a:latin typeface="Arial"/>
            </a:endParaRPr>
          </a:p>
        </p:txBody>
      </p:sp>
      <p:sp>
        <p:nvSpPr>
          <p:cNvPr id="382"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gn="just">
              <a:lnSpc>
                <a:spcPct val="100000"/>
              </a:lnSpc>
              <a:spcBef>
                <a:spcPts val="564"/>
              </a:spcBef>
            </a:pPr>
            <a:r>
              <a:rPr b="0" lang="it-IT" sz="1600" spc="-1" strike="noStrike">
                <a:solidFill>
                  <a:srgbClr val="000000"/>
                </a:solidFill>
                <a:latin typeface="Arial"/>
                <a:ea typeface="Microsoft YaHei"/>
              </a:rPr>
              <a:t>Una volta espletata la procedura di gara, ai sensi del comma 5 del medesimo articolo 32, la stazione appaltante, previa verifica della proposta di aggiudicazione ai sensi dell’articolo 33, comma 1, provvede all’aggiudicazione, con un'ulteriore determinazione.</a:t>
            </a:r>
            <a:endParaRPr b="0" lang="it-IT" sz="1600" spc="-1" strike="noStrike">
              <a:latin typeface="Arial"/>
            </a:endParaRPr>
          </a:p>
          <a:p>
            <a:pPr algn="just">
              <a:lnSpc>
                <a:spcPct val="100000"/>
              </a:lnSpc>
            </a:pPr>
            <a:endParaRPr b="0" lang="it-IT" sz="1600" spc="-1" strike="noStrike">
              <a:latin typeface="Arial"/>
            </a:endParaRPr>
          </a:p>
          <a:p>
            <a:pPr>
              <a:lnSpc>
                <a:spcPct val="100000"/>
              </a:lnSpc>
            </a:pPr>
            <a:r>
              <a:rPr b="0" lang="it-IT" sz="1600" spc="-1" strike="noStrike">
                <a:solidFill>
                  <a:srgbClr val="000000"/>
                </a:solidFill>
                <a:latin typeface="Arial"/>
                <a:ea typeface="Microsoft YaHei"/>
              </a:rPr>
              <a:t>Unica eccezione, introdotta dal c.d. decreto correttivo, riguarda gli affidamenti diretti di importo inferiore a 40.000 euro, per i quali “</a:t>
            </a:r>
            <a:r>
              <a:rPr b="0" i="1" lang="it-IT" sz="1600" spc="-1" strike="noStrike">
                <a:solidFill>
                  <a:srgbClr val="000000"/>
                </a:solidFill>
                <a:latin typeface="Arial"/>
                <a:ea typeface="Microsoft YaHei"/>
              </a:rPr>
              <a:t>la stazione appaltante può procedere ad affidamento diretto tramite determina a contrarre, o atto equivalente, che contenga, in modo semplificato, l’oggetto dell’affidamento, l’importo, il fornitore, le ragioni della scelta del fornitore, il possesso da parte sua dei requisiti di carattere generale, nonché il possesso dei requisiti tecnico-professionali, ove richiesti</a:t>
            </a:r>
            <a:r>
              <a:rPr b="0" lang="it-IT" sz="1600" spc="-1" strike="noStrike">
                <a:solidFill>
                  <a:srgbClr val="000000"/>
                </a:solidFill>
                <a:latin typeface="Arial"/>
                <a:ea typeface="Microsoft YaHei"/>
              </a:rPr>
              <a:t>” (nuovo art. 32, comma 2).</a:t>
            </a:r>
            <a:endParaRPr b="0" lang="it-IT" sz="1600" spc="-1" strike="noStrike">
              <a:latin typeface="Arial"/>
            </a:endParaRPr>
          </a:p>
          <a:p>
            <a:pPr>
              <a:lnSpc>
                <a:spcPct val="100000"/>
              </a:lnSpc>
            </a:pPr>
            <a:r>
              <a:rPr b="0" lang="it-IT" sz="1600" spc="-1" strike="noStrike">
                <a:solidFill>
                  <a:srgbClr val="000000"/>
                </a:solidFill>
                <a:latin typeface="Arial"/>
                <a:ea typeface="Microsoft YaHei"/>
              </a:rPr>
              <a:t>	</a:t>
            </a:r>
            <a:endParaRPr b="0" lang="it-IT" sz="1600" spc="-1" strike="noStrike">
              <a:latin typeface="Arial"/>
            </a:endParaRPr>
          </a:p>
          <a:p>
            <a:pPr>
              <a:lnSpc>
                <a:spcPct val="100000"/>
              </a:lnSpc>
            </a:pPr>
            <a:r>
              <a:rPr b="0" lang="it-IT" sz="1600" spc="-1" strike="noStrike">
                <a:solidFill>
                  <a:srgbClr val="000000"/>
                </a:solidFill>
                <a:latin typeface="Arial"/>
                <a:ea typeface="DejaVu Sans"/>
              </a:rPr>
              <a:t>Si evidenzia che, a differenza del regime precedente (ex d. lgs. n. 163/2006) non vi è più un'aggiudicazione ”provvisoria” e un'aggiudicazione “definitiva”, ma soltanto una proposta di aggiudicazione e un'aggiudicazione.</a:t>
            </a:r>
            <a:endParaRPr b="0" lang="it-IT" sz="1600" spc="-1" strike="noStrike">
              <a:latin typeface="Arial"/>
            </a:endParaRPr>
          </a:p>
          <a:p>
            <a:pPr>
              <a:lnSpc>
                <a:spcPct val="100000"/>
              </a:lnSpc>
            </a:pPr>
            <a:endParaRPr b="0" lang="it-IT" sz="1600" spc="-1" strike="noStrike">
              <a:latin typeface="Arial"/>
            </a:endParaRPr>
          </a:p>
          <a:p>
            <a:pPr algn="just">
              <a:lnSpc>
                <a:spcPct val="100000"/>
              </a:lnSpc>
            </a:pPr>
            <a:r>
              <a:rPr b="0" lang="it-IT" sz="1600" spc="-1" strike="noStrike">
                <a:solidFill>
                  <a:srgbClr val="000000"/>
                </a:solidFill>
                <a:latin typeface="Arial"/>
                <a:ea typeface="Microsoft YaHei"/>
              </a:rPr>
              <a:t>L’aggiudicazione diventa efficace dopo la verifica del possesso dei prescritti requisiti in capo all'aggiudicatario, requisiti che lo stesso ha autodichiarato in sede di partecipazione alla gara ai sensi del D.P.R. n. 445/2000.</a:t>
            </a:r>
            <a:endParaRPr b="0" lang="it-IT" sz="1600" spc="-1" strike="noStrike">
              <a:latin typeface="Arial"/>
            </a:endParaRPr>
          </a:p>
          <a:p>
            <a:pPr algn="just">
              <a:lnSpc>
                <a:spcPct val="100000"/>
              </a:lnSpc>
            </a:pPr>
            <a:r>
              <a:rPr b="0" lang="it-IT" sz="1800" spc="-1" strike="noStrike">
                <a:solidFill>
                  <a:srgbClr val="000000"/>
                </a:solidFill>
                <a:latin typeface="Arial"/>
                <a:ea typeface="DejaVu Sans"/>
              </a:rPr>
              <a:t>	</a:t>
            </a:r>
            <a:endParaRPr b="0" lang="it-IT" sz="1800" spc="-1" strike="noStrike">
              <a:latin typeface="Arial"/>
            </a:endParaRPr>
          </a:p>
        </p:txBody>
      </p:sp>
    </p:spTree>
  </p:cSld>
  <p:timing>
    <p:tnLst>
      <p:par>
        <p:cTn id="257" dur="indefinite" restart="never" nodeType="tmRoot">
          <p:childTnLst>
            <p:seq>
              <p:cTn id="258" dur="indefinite" nodeType="mainSeq">
                <p:childTnLst>
                  <p:par>
                    <p:cTn id="259" fill="hold">
                      <p:stCondLst>
                        <p:cond delay="0"/>
                      </p:stCondLst>
                      <p:childTnLst>
                        <p:par>
                          <p:cTn id="260" fill="hold">
                            <p:stCondLst>
                              <p:cond delay="0"/>
                            </p:stCondLst>
                            <p:childTnLst>
                              <p:par>
                                <p:cTn id="261" nodeType="afterEffect" fill="hold" presetClass="entr" presetID="1">
                                  <p:stCondLst>
                                    <p:cond delay="0"/>
                                  </p:stCondLst>
                                  <p:childTnLst>
                                    <p:set>
                                      <p:cBhvr>
                                        <p:cTn id="262"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F81BF326-16E9-450A-8D0E-A4537902768F}"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84" name="CustomShape 2"/>
          <p:cNvSpPr/>
          <p:nvPr/>
        </p:nvSpPr>
        <p:spPr>
          <a:xfrm>
            <a:off x="45864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La procedura di gara e il RUP</a:t>
            </a:r>
            <a:endParaRPr b="0" lang="it-IT" sz="3200" spc="-1" strike="noStrike">
              <a:latin typeface="Arial"/>
            </a:endParaRPr>
          </a:p>
        </p:txBody>
      </p:sp>
      <p:sp>
        <p:nvSpPr>
          <p:cNvPr id="385"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gn="just">
              <a:lnSpc>
                <a:spcPct val="100000"/>
              </a:lnSpc>
              <a:spcBef>
                <a:spcPts val="564"/>
              </a:spcBef>
            </a:pPr>
            <a:endParaRPr b="0" lang="it-IT" sz="1800" spc="-1" strike="noStrike">
              <a:latin typeface="Arial"/>
            </a:endParaRPr>
          </a:p>
          <a:p>
            <a:pPr>
              <a:lnSpc>
                <a:spcPct val="100000"/>
              </a:lnSpc>
            </a:pPr>
            <a:r>
              <a:rPr b="0" lang="it-IT" sz="1600" spc="-1" strike="noStrike">
                <a:solidFill>
                  <a:srgbClr val="000000"/>
                </a:solidFill>
                <a:latin typeface="Arial"/>
                <a:ea typeface="DejaVu Sans"/>
              </a:rPr>
              <a:t>	</a:t>
            </a:r>
            <a:r>
              <a:rPr b="0" lang="it-IT" sz="1600" spc="-1" strike="noStrike">
                <a:solidFill>
                  <a:srgbClr val="000000"/>
                </a:solidFill>
                <a:latin typeface="Arial"/>
                <a:ea typeface="DejaVu Sans"/>
              </a:rPr>
              <a:t>La determinazione di aggiudicazione, che individua il creditore (“</a:t>
            </a:r>
            <a:r>
              <a:rPr b="0" i="1" lang="it-IT" sz="1600" spc="-1" strike="noStrike">
                <a:solidFill>
                  <a:srgbClr val="000000"/>
                </a:solidFill>
                <a:latin typeface="Arial"/>
                <a:ea typeface="DejaVu Sans"/>
              </a:rPr>
              <a:t>è determinata la somma da pagare, determinato il soggetto creditore, indicata la ragione e la relativa scadenza</a:t>
            </a:r>
            <a:r>
              <a:rPr b="0" lang="it-IT" sz="1600" spc="-1" strike="noStrike">
                <a:solidFill>
                  <a:srgbClr val="000000"/>
                </a:solidFill>
                <a:latin typeface="Arial"/>
                <a:ea typeface="DejaVu Sans"/>
              </a:rPr>
              <a:t>”), contiene l'impegno vero e proprio di spesa.</a:t>
            </a:r>
            <a:endParaRPr b="0" lang="it-IT" sz="1600" spc="-1" strike="noStrike">
              <a:latin typeface="Arial"/>
            </a:endParaRPr>
          </a:p>
          <a:p>
            <a:pPr algn="just">
              <a:lnSpc>
                <a:spcPct val="100000"/>
              </a:lnSpc>
              <a:spcBef>
                <a:spcPts val="564"/>
              </a:spcBef>
            </a:pPr>
            <a:endParaRPr b="0" lang="it-IT" sz="1600" spc="-1" strike="noStrike">
              <a:latin typeface="Arial"/>
            </a:endParaRPr>
          </a:p>
          <a:p>
            <a:pPr>
              <a:lnSpc>
                <a:spcPct val="100000"/>
              </a:lnSpc>
            </a:pPr>
            <a:r>
              <a:rPr b="0" lang="it-IT" sz="1600" spc="-1" strike="noStrike">
                <a:solidFill>
                  <a:srgbClr val="000000"/>
                </a:solidFill>
                <a:latin typeface="Arial"/>
                <a:ea typeface="Microsoft YaHei"/>
              </a:rPr>
              <a:t>	</a:t>
            </a:r>
            <a:r>
              <a:rPr b="0" lang="it-IT" sz="1600" spc="-1" strike="noStrike">
                <a:solidFill>
                  <a:srgbClr val="000000"/>
                </a:solidFill>
                <a:latin typeface="Arial"/>
                <a:ea typeface="Microsoft YaHei"/>
              </a:rPr>
              <a:t> </a:t>
            </a:r>
            <a:r>
              <a:rPr b="0" lang="it-IT" sz="1600" spc="-1" strike="noStrike">
                <a:solidFill>
                  <a:srgbClr val="000000"/>
                </a:solidFill>
                <a:latin typeface="Arial"/>
                <a:ea typeface="Microsoft YaHei"/>
              </a:rPr>
              <a:t>Divenuta efficace l’aggiudicazione, si può procedere, fatto salvo l’esercizio eventuale dei poteri di autotutela e il rispetto del c.d. </a:t>
            </a:r>
            <a:r>
              <a:rPr b="0" i="1" lang="it-IT" sz="1600" spc="-1" strike="noStrike">
                <a:solidFill>
                  <a:srgbClr val="000000"/>
                </a:solidFill>
                <a:latin typeface="Arial"/>
                <a:ea typeface="Microsoft YaHei"/>
              </a:rPr>
              <a:t>stand still </a:t>
            </a:r>
            <a:r>
              <a:rPr b="0" lang="it-IT" sz="1600" spc="-1" strike="noStrike">
                <a:solidFill>
                  <a:srgbClr val="000000"/>
                </a:solidFill>
                <a:latin typeface="Arial"/>
                <a:ea typeface="Microsoft YaHei"/>
              </a:rPr>
              <a:t>(trentacinque giorni dall'invio dell'ultima delle comunicazioni del provvedimento di aggiudicazione)</a:t>
            </a:r>
            <a:r>
              <a:rPr b="0" i="1" lang="it-IT" sz="1600" spc="-1" strike="noStrike">
                <a:solidFill>
                  <a:srgbClr val="000000"/>
                </a:solidFill>
                <a:latin typeface="Arial"/>
                <a:ea typeface="Microsoft YaHei"/>
              </a:rPr>
              <a:t>,</a:t>
            </a:r>
            <a:r>
              <a:rPr b="0" lang="it-IT" sz="1600" spc="-1" strike="noStrike">
                <a:solidFill>
                  <a:srgbClr val="000000"/>
                </a:solidFill>
                <a:latin typeface="Arial"/>
                <a:ea typeface="Microsoft YaHei"/>
              </a:rPr>
              <a:t> alla stipulazione del contratto di appalto o di concessione entro i successivi sessanta giorni.</a:t>
            </a:r>
            <a:endParaRPr b="0" lang="it-IT" sz="1600" spc="-1" strike="noStrike">
              <a:latin typeface="Arial"/>
            </a:endParaRPr>
          </a:p>
          <a:p>
            <a:pPr algn="just">
              <a:lnSpc>
                <a:spcPct val="100000"/>
              </a:lnSpc>
            </a:pPr>
            <a:r>
              <a:rPr b="0" lang="it-IT" sz="1800" spc="-1" strike="noStrike">
                <a:solidFill>
                  <a:srgbClr val="000000"/>
                </a:solidFill>
                <a:latin typeface="Arial"/>
                <a:ea typeface="DejaVu Sans"/>
              </a:rPr>
              <a:t>	</a:t>
            </a:r>
            <a:endParaRPr b="0" lang="it-IT" sz="1800" spc="-1" strike="noStrike">
              <a:latin typeface="Arial"/>
            </a:endParaRPr>
          </a:p>
        </p:txBody>
      </p:sp>
    </p:spTree>
  </p:cSld>
  <p:timing>
    <p:tnLst>
      <p:par>
        <p:cTn id="263" dur="indefinite" restart="never" nodeType="tmRoot">
          <p:childTnLst>
            <p:seq>
              <p:cTn id="264" dur="indefinite" nodeType="mainSeq">
                <p:childTnLst>
                  <p:par>
                    <p:cTn id="265" fill="hold">
                      <p:stCondLst>
                        <p:cond delay="0"/>
                      </p:stCondLst>
                      <p:childTnLst>
                        <p:par>
                          <p:cTn id="266" fill="hold">
                            <p:stCondLst>
                              <p:cond delay="0"/>
                            </p:stCondLst>
                            <p:childTnLst>
                              <p:par>
                                <p:cTn id="267" nodeType="afterEffect" fill="hold" presetClass="entr" presetID="1">
                                  <p:stCondLst>
                                    <p:cond delay="0"/>
                                  </p:stCondLst>
                                  <p:childTnLst>
                                    <p:set>
                                      <p:cBhvr>
                                        <p:cTn id="268"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0E9617F6-4E17-44CE-9438-F6753B7D2064}"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87" name="CustomShape 2"/>
          <p:cNvSpPr/>
          <p:nvPr/>
        </p:nvSpPr>
        <p:spPr>
          <a:xfrm>
            <a:off x="45864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Il Responsabile del procedimento e il RUP</a:t>
            </a:r>
            <a:endParaRPr b="0" lang="it-IT" sz="3200" spc="-1" strike="noStrike">
              <a:latin typeface="Arial"/>
            </a:endParaRPr>
          </a:p>
        </p:txBody>
      </p:sp>
      <p:sp>
        <p:nvSpPr>
          <p:cNvPr id="388"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gn="just">
              <a:lnSpc>
                <a:spcPct val="100000"/>
              </a:lnSpc>
              <a:spcBef>
                <a:spcPts val="564"/>
              </a:spcBef>
            </a:pPr>
            <a:endParaRPr b="0" lang="it-IT" sz="1800" spc="-1" strike="noStrike">
              <a:latin typeface="Arial"/>
            </a:endParaRPr>
          </a:p>
          <a:p>
            <a:pPr>
              <a:lnSpc>
                <a:spcPct val="100000"/>
              </a:lnSpc>
            </a:pPr>
            <a:r>
              <a:rPr b="0" lang="it-IT" sz="1600" spc="-1" strike="noStrike">
                <a:solidFill>
                  <a:srgbClr val="000000"/>
                </a:solidFill>
                <a:latin typeface="Arial"/>
                <a:ea typeface="DejaVu Sans"/>
              </a:rPr>
              <a:t>Vediamo ora i singoli ruoli, competenze e responsabilità dei soggetti coinvolti.</a:t>
            </a:r>
            <a:endParaRPr b="0" lang="it-IT" sz="1600" spc="-1" strike="noStrike">
              <a:latin typeface="Arial"/>
            </a:endParaRPr>
          </a:p>
          <a:p>
            <a:pPr>
              <a:lnSpc>
                <a:spcPct val="100000"/>
              </a:lnSpc>
            </a:pPr>
            <a:endParaRPr b="0" lang="it-IT" sz="1600" spc="-1" strike="noStrike">
              <a:latin typeface="Arial"/>
            </a:endParaRPr>
          </a:p>
          <a:p>
            <a:pPr algn="just">
              <a:lnSpc>
                <a:spcPct val="100000"/>
              </a:lnSpc>
              <a:spcBef>
                <a:spcPts val="564"/>
              </a:spcBef>
            </a:pPr>
            <a:r>
              <a:rPr b="0" lang="it-IT" sz="1600" spc="-1" strike="noStrike">
                <a:solidFill>
                  <a:srgbClr val="000000"/>
                </a:solidFill>
                <a:latin typeface="Arial"/>
                <a:ea typeface="DejaVu Sans"/>
              </a:rPr>
              <a:t>Poiché i temi trattati riguardano le procedure di aggiudicazione, le norme principali di riferimento devono essere quelle contenute nel </a:t>
            </a:r>
            <a:r>
              <a:rPr b="1" lang="it-IT" sz="1600" spc="-1" strike="noStrike">
                <a:solidFill>
                  <a:srgbClr val="000000"/>
                </a:solidFill>
                <a:latin typeface="Arial"/>
                <a:ea typeface="Times New Roman"/>
              </a:rPr>
              <a:t>D. Lgs. n. 50/2016 (Codice dei contratti)</a:t>
            </a:r>
            <a:r>
              <a:rPr b="0" lang="it-IT" sz="1600" spc="-1" strike="noStrike">
                <a:solidFill>
                  <a:srgbClr val="000000"/>
                </a:solidFill>
                <a:latin typeface="Arial"/>
                <a:ea typeface="DejaVu Sans"/>
              </a:rPr>
              <a:t>.</a:t>
            </a:r>
            <a:endParaRPr b="0" lang="it-IT" sz="1600" spc="-1" strike="noStrike">
              <a:latin typeface="Arial"/>
            </a:endParaRPr>
          </a:p>
          <a:p>
            <a:pPr algn="just">
              <a:lnSpc>
                <a:spcPct val="100000"/>
              </a:lnSpc>
              <a:spcBef>
                <a:spcPts val="564"/>
              </a:spcBef>
            </a:pP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	</a:t>
            </a:r>
            <a:r>
              <a:rPr b="0" lang="it-IT" sz="1600" spc="-1" strike="noStrike">
                <a:solidFill>
                  <a:srgbClr val="000000"/>
                </a:solidFill>
                <a:latin typeface="Arial"/>
                <a:ea typeface="Times New Roman"/>
              </a:rPr>
              <a:t>I principi di base sono contenuti nell'</a:t>
            </a:r>
            <a:r>
              <a:rPr b="1" lang="it-IT" sz="1600" spc="-1" strike="noStrike">
                <a:solidFill>
                  <a:srgbClr val="000000"/>
                </a:solidFill>
                <a:latin typeface="Arial"/>
                <a:ea typeface="Times New Roman"/>
              </a:rPr>
              <a:t>art. 30</a:t>
            </a:r>
            <a:r>
              <a:rPr b="0" lang="it-IT" sz="1600" spc="-1" strike="noStrike">
                <a:solidFill>
                  <a:srgbClr val="000000"/>
                </a:solidFill>
                <a:latin typeface="Arial"/>
                <a:ea typeface="Times New Roman"/>
              </a:rPr>
              <a:t> del Codice</a:t>
            </a:r>
            <a:r>
              <a:rPr b="1" lang="it-IT" sz="1600" spc="-1" strike="noStrike">
                <a:solidFill>
                  <a:srgbClr val="000000"/>
                </a:solidFill>
                <a:latin typeface="Arial"/>
                <a:ea typeface="Times New Roman"/>
              </a:rPr>
              <a:t> (Principi per l'aggiudicazione e l’esecuzione di appalti e concessioni), </a:t>
            </a:r>
            <a:r>
              <a:rPr b="0" lang="it-IT" sz="1600" spc="-1" strike="noStrike">
                <a:solidFill>
                  <a:srgbClr val="000000"/>
                </a:solidFill>
                <a:latin typeface="Arial"/>
                <a:ea typeface="Times New Roman"/>
              </a:rPr>
              <a:t>il cui comma 8 recita:</a:t>
            </a: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&lt;&lt;</a:t>
            </a:r>
            <a:r>
              <a:rPr b="0" i="1" lang="it-IT" sz="1600" spc="-1" strike="noStrike">
                <a:solidFill>
                  <a:srgbClr val="000000"/>
                </a:solidFill>
                <a:latin typeface="Arial"/>
                <a:ea typeface="Times New Roman"/>
              </a:rPr>
              <a:t>8. </a:t>
            </a:r>
            <a:r>
              <a:rPr b="0" i="1" lang="it-IT" sz="1600" spc="-1" strike="noStrike" u="sng">
                <a:solidFill>
                  <a:srgbClr val="000000"/>
                </a:solidFill>
                <a:uFillTx/>
                <a:latin typeface="Arial"/>
                <a:ea typeface="Times New Roman"/>
              </a:rPr>
              <a:t>Per quanto non espressamente previsto nel presente codice</a:t>
            </a:r>
            <a:r>
              <a:rPr b="0" i="1" lang="it-IT" sz="1600" spc="-1" strike="noStrike">
                <a:solidFill>
                  <a:srgbClr val="000000"/>
                </a:solidFill>
                <a:latin typeface="Arial"/>
                <a:ea typeface="Times New Roman"/>
              </a:rPr>
              <a:t> e negli atti attuativi, alle procedure di affidamento e alle altre attività amministrative in materia di contratti pubblici si applicano le disposizioni di cui alla legge 7 agosto 1990, n. 241, alla stipula del contratto e alla fase di esecuzione si applicano le disposizioni del codice civile.&gt;&gt;</a:t>
            </a:r>
            <a:endParaRPr b="0" lang="it-IT" sz="1600" spc="-1" strike="noStrike">
              <a:latin typeface="Arial"/>
            </a:endParaRPr>
          </a:p>
          <a:p>
            <a:pPr algn="just">
              <a:lnSpc>
                <a:spcPct val="100000"/>
              </a:lnSpc>
            </a:pPr>
            <a:endParaRPr b="0" lang="it-IT" sz="1600" spc="-1" strike="noStrike">
              <a:latin typeface="Arial"/>
            </a:endParaRPr>
          </a:p>
          <a:p>
            <a:pPr algn="just">
              <a:lnSpc>
                <a:spcPct val="100000"/>
              </a:lnSpc>
            </a:pPr>
            <a:r>
              <a:rPr b="0" i="1" lang="it-IT" sz="1600" spc="-1" strike="noStrike">
                <a:solidFill>
                  <a:srgbClr val="000000"/>
                </a:solidFill>
                <a:latin typeface="Arial"/>
                <a:ea typeface="Times New Roman"/>
              </a:rPr>
              <a:t>	</a:t>
            </a:r>
            <a:r>
              <a:rPr b="0" lang="it-IT" sz="1600" spc="-1" strike="noStrike">
                <a:solidFill>
                  <a:srgbClr val="000000"/>
                </a:solidFill>
                <a:latin typeface="Arial"/>
                <a:ea typeface="Times New Roman"/>
              </a:rPr>
              <a:t>Pertanto, per l'individuazione di ruoli competenze e responsabilità del RUP, si deve fare riferimento in primo luogo alle norme del Codice dei Contratti e solo ove non diversamente disposto, quindi in via residuale, alle norme di carattere generale della legge n. 241/1990.</a:t>
            </a:r>
            <a:endParaRPr b="0" lang="it-IT" sz="1600" spc="-1" strike="noStrike">
              <a:latin typeface="Arial"/>
            </a:endParaRPr>
          </a:p>
          <a:p>
            <a:pPr algn="just">
              <a:lnSpc>
                <a:spcPct val="100000"/>
              </a:lnSpc>
            </a:pPr>
            <a:r>
              <a:rPr b="0" lang="it-IT" sz="1600" spc="-1" strike="noStrike">
                <a:solidFill>
                  <a:srgbClr val="000000"/>
                </a:solidFill>
                <a:latin typeface="Arial"/>
                <a:ea typeface="DejaVu Sans"/>
              </a:rPr>
              <a:t>	</a:t>
            </a:r>
            <a:endParaRPr b="0" lang="it-IT" sz="1600" spc="-1" strike="noStrike">
              <a:latin typeface="Arial"/>
            </a:endParaRPr>
          </a:p>
        </p:txBody>
      </p:sp>
    </p:spTree>
  </p:cSld>
  <p:timing>
    <p:tnLst>
      <p:par>
        <p:cTn id="269" dur="indefinite" restart="never" nodeType="tmRoot">
          <p:childTnLst>
            <p:seq>
              <p:cTn id="270" dur="indefinite" nodeType="mainSeq">
                <p:childTnLst>
                  <p:par>
                    <p:cTn id="271" fill="hold">
                      <p:stCondLst>
                        <p:cond delay="0"/>
                      </p:stCondLst>
                      <p:childTnLst>
                        <p:par>
                          <p:cTn id="272" fill="hold">
                            <p:stCondLst>
                              <p:cond delay="0"/>
                            </p:stCondLst>
                            <p:childTnLst>
                              <p:par>
                                <p:cTn id="273" nodeType="afterEffect" fill="hold" presetClass="entr" presetID="1">
                                  <p:stCondLst>
                                    <p:cond delay="0"/>
                                  </p:stCondLst>
                                  <p:childTnLst>
                                    <p:set>
                                      <p:cBhvr>
                                        <p:cTn id="274"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A9101E02-E05B-4C3A-9D0D-1A8555173CD5}"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90" name="CustomShape 2"/>
          <p:cNvSpPr/>
          <p:nvPr/>
        </p:nvSpPr>
        <p:spPr>
          <a:xfrm>
            <a:off x="45864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Il Responsabile del procedimento e il RUP</a:t>
            </a:r>
            <a:endParaRPr b="0" lang="it-IT" sz="3200" spc="-1" strike="noStrike">
              <a:latin typeface="Arial"/>
            </a:endParaRPr>
          </a:p>
        </p:txBody>
      </p:sp>
      <p:sp>
        <p:nvSpPr>
          <p:cNvPr id="391"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gn="just">
              <a:lnSpc>
                <a:spcPct val="100000"/>
              </a:lnSpc>
            </a:pPr>
            <a:r>
              <a:rPr b="1" lang="it-IT" sz="1600" spc="-1" strike="noStrike">
                <a:solidFill>
                  <a:srgbClr val="000000"/>
                </a:solidFill>
                <a:latin typeface="Arial"/>
                <a:ea typeface="Times New Roman"/>
              </a:rPr>
              <a:t>Il responsabile (unico) del procedimento, </a:t>
            </a:r>
            <a:r>
              <a:rPr b="0" lang="it-IT" sz="1600" spc="-1" strike="noStrike">
                <a:solidFill>
                  <a:srgbClr val="000000"/>
                </a:solidFill>
                <a:latin typeface="Arial"/>
                <a:ea typeface="Times New Roman"/>
              </a:rPr>
              <a:t>come disciplinato dal Codice dei contratti è una figura peculiare. </a:t>
            </a: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L'</a:t>
            </a:r>
            <a:r>
              <a:rPr b="1" lang="it-IT" sz="1600" spc="-1" strike="noStrike">
                <a:solidFill>
                  <a:srgbClr val="000000"/>
                </a:solidFill>
                <a:latin typeface="Arial"/>
                <a:ea typeface="Times New Roman"/>
              </a:rPr>
              <a:t>art. 31. (Ruolo e funzioni del responsabile del procedimento negli appalti e nelle concessioni) </a:t>
            </a:r>
            <a:r>
              <a:rPr b="0" lang="it-IT" sz="1600" spc="-1" strike="noStrike">
                <a:solidFill>
                  <a:srgbClr val="000000"/>
                </a:solidFill>
                <a:latin typeface="Arial"/>
                <a:ea typeface="Times New Roman"/>
              </a:rPr>
              <a:t>dispone che &lt;&lt;</a:t>
            </a:r>
            <a:r>
              <a:rPr b="0" i="1" lang="it-IT" sz="1600" spc="-1" strike="noStrike">
                <a:solidFill>
                  <a:srgbClr val="000000"/>
                </a:solidFill>
                <a:latin typeface="Arial"/>
                <a:ea typeface="Times New Roman"/>
              </a:rPr>
              <a:t>Per ogni singola procedura per l’affidamento di un appalto o di una concessione le stazioni appaltanti </a:t>
            </a:r>
            <a:r>
              <a:rPr b="1" i="1" lang="it-IT" sz="1600" spc="-1" strike="noStrike">
                <a:solidFill>
                  <a:srgbClr val="000000"/>
                </a:solidFill>
                <a:latin typeface="Arial"/>
                <a:ea typeface="Times New Roman"/>
              </a:rPr>
              <a:t>individuano nell’atto di adozione o di aggiornamento dei programmi di cui all’</a:t>
            </a:r>
            <a:r>
              <a:rPr b="0" lang="it-IT" sz="1600" spc="-1" strike="noStrike" u="sng">
                <a:solidFill>
                  <a:srgbClr val="0000ff"/>
                </a:solidFill>
                <a:uFillTx/>
                <a:latin typeface="Arial"/>
                <a:ea typeface="Times New Roman"/>
                <a:hlinkClick r:id="rId1"/>
              </a:rPr>
              <a:t>articolo 21, comma 1</a:t>
            </a:r>
            <a:r>
              <a:rPr b="1" i="1" lang="it-IT" sz="1600" spc="-1" strike="noStrike">
                <a:solidFill>
                  <a:srgbClr val="000000"/>
                </a:solidFill>
                <a:latin typeface="Arial"/>
                <a:ea typeface="Times New Roman"/>
              </a:rPr>
              <a:t>, ovvero nell’atto di avvio relativo ad ogni singolo intervento, per le esigenze non incluse in programmazione</a:t>
            </a:r>
            <a:r>
              <a:rPr b="0" i="1" lang="it-IT" sz="1600" spc="-1" strike="noStrike">
                <a:solidFill>
                  <a:srgbClr val="000000"/>
                </a:solidFill>
                <a:latin typeface="Arial"/>
                <a:ea typeface="Times New Roman"/>
              </a:rPr>
              <a:t>, un responsabile unico del procedimento (RUP) per le fasi della programmazione, della progettazione, dell'affidamento, dell'esecuzione.(…) il RUP è nominato con atto formale del soggetto responsabile dell’unità organizzativa, che deve essere di livello apicale, tra i dipendenti di ruolo addetti all’unità medesima. (…) L’ufficio di responsabile unico del procedimento è obbligatorio e non può essere rifiutato.</a:t>
            </a:r>
            <a:r>
              <a:rPr b="0" lang="it-IT" sz="1600" spc="-1" strike="noStrike">
                <a:solidFill>
                  <a:srgbClr val="000000"/>
                </a:solidFill>
                <a:latin typeface="Arial"/>
                <a:ea typeface="Times New Roman"/>
              </a:rPr>
              <a:t>(comma1)</a:t>
            </a:r>
            <a:r>
              <a:rPr b="0" i="1" lang="it-IT" sz="1600" spc="-1" strike="noStrike">
                <a:solidFill>
                  <a:srgbClr val="000000"/>
                </a:solidFill>
                <a:latin typeface="Arial"/>
                <a:ea typeface="Times New Roman"/>
              </a:rPr>
              <a:t> &gt;&gt;</a:t>
            </a:r>
            <a:endParaRPr b="0" lang="it-IT" sz="1600" spc="-1" strike="noStrike">
              <a:latin typeface="Arial"/>
            </a:endParaRPr>
          </a:p>
          <a:p>
            <a:pPr>
              <a:lnSpc>
                <a:spcPct val="100000"/>
              </a:lnSpc>
            </a:pPr>
            <a:r>
              <a:rPr b="0" i="1" lang="it-IT" sz="1600" spc="-1" strike="noStrike">
                <a:solidFill>
                  <a:srgbClr val="000000"/>
                </a:solidFill>
                <a:latin typeface="Arial"/>
                <a:ea typeface="Times New Roman"/>
              </a:rPr>
              <a:t>&lt;&lt;Il RUP, ai sensi della legge 7 agosto 1990, n. 241, </a:t>
            </a:r>
            <a:r>
              <a:rPr b="0" i="1" lang="it-IT" sz="1600" spc="-1" strike="noStrike" u="sng">
                <a:solidFill>
                  <a:srgbClr val="000000"/>
                </a:solidFill>
                <a:uFillTx/>
                <a:latin typeface="Arial"/>
                <a:ea typeface="Times New Roman"/>
              </a:rPr>
              <a:t>svolge tutti i compiti relativi alle procedure</a:t>
            </a:r>
            <a:r>
              <a:rPr b="0" i="1" lang="it-IT" sz="1600" spc="-1" strike="noStrike">
                <a:solidFill>
                  <a:srgbClr val="000000"/>
                </a:solidFill>
                <a:latin typeface="Arial"/>
                <a:ea typeface="Times New Roman"/>
              </a:rPr>
              <a:t> di programmazione, progettazione, affidamento ed esecuzione previste dal presente codice, </a:t>
            </a:r>
            <a:r>
              <a:rPr b="0" i="1" lang="it-IT" sz="1600" spc="-1" strike="noStrike" u="sng">
                <a:solidFill>
                  <a:srgbClr val="000000"/>
                </a:solidFill>
                <a:uFillTx/>
                <a:latin typeface="Arial"/>
                <a:ea typeface="Times New Roman"/>
              </a:rPr>
              <a:t>che non siano specificatamente attribuiti ad altri organi o soggetti</a:t>
            </a:r>
            <a:r>
              <a:rPr b="0" i="1" lang="it-IT" sz="1600" spc="-1" strike="noStrike">
                <a:solidFill>
                  <a:srgbClr val="000000"/>
                </a:solidFill>
                <a:latin typeface="Arial"/>
                <a:ea typeface="Times New Roman"/>
              </a:rPr>
              <a:t>.</a:t>
            </a:r>
            <a:r>
              <a:rPr b="0" lang="it-IT" sz="1600" spc="-1" strike="noStrike">
                <a:solidFill>
                  <a:srgbClr val="000000"/>
                </a:solidFill>
                <a:latin typeface="Arial"/>
                <a:ea typeface="Times New Roman"/>
              </a:rPr>
              <a:t> (comma 3)</a:t>
            </a:r>
            <a:r>
              <a:rPr b="0" i="1" lang="it-IT" sz="1600" spc="-1" strike="noStrike">
                <a:solidFill>
                  <a:srgbClr val="000000"/>
                </a:solidFill>
                <a:latin typeface="Arial"/>
                <a:ea typeface="Times New Roman"/>
              </a:rPr>
              <a:t>&gt;&gt;</a:t>
            </a:r>
            <a:r>
              <a:rPr b="0" lang="it-IT" sz="1600" spc="-1" strike="noStrike">
                <a:solidFill>
                  <a:srgbClr val="000000"/>
                </a:solidFill>
                <a:latin typeface="Arial"/>
                <a:ea typeface="Times New Roman"/>
              </a:rPr>
              <a:t>.</a:t>
            </a:r>
            <a:endParaRPr b="0" lang="it-IT" sz="1600" spc="-1" strike="noStrike">
              <a:latin typeface="Arial"/>
            </a:endParaRPr>
          </a:p>
          <a:p>
            <a:pPr algn="just">
              <a:lnSpc>
                <a:spcPct val="100000"/>
              </a:lnSpc>
            </a:pPr>
            <a:r>
              <a:rPr b="0" lang="it-IT" sz="1600" spc="-1" strike="noStrike">
                <a:solidFill>
                  <a:srgbClr val="000000"/>
                </a:solidFill>
                <a:latin typeface="Arial"/>
                <a:ea typeface="DejaVu Sans"/>
              </a:rPr>
              <a:t>	</a:t>
            </a:r>
            <a:endParaRPr b="0" lang="it-IT" sz="1600" spc="-1" strike="noStrike">
              <a:latin typeface="Arial"/>
            </a:endParaRPr>
          </a:p>
        </p:txBody>
      </p:sp>
    </p:spTree>
  </p:cSld>
  <p:timing>
    <p:tnLst>
      <p:par>
        <p:cTn id="275" dur="indefinite" restart="never" nodeType="tmRoot">
          <p:childTnLst>
            <p:seq>
              <p:cTn id="276" dur="indefinite" nodeType="mainSeq">
                <p:childTnLst>
                  <p:par>
                    <p:cTn id="277" fill="hold">
                      <p:stCondLst>
                        <p:cond delay="0"/>
                      </p:stCondLst>
                      <p:childTnLst>
                        <p:par>
                          <p:cTn id="278" fill="hold">
                            <p:stCondLst>
                              <p:cond delay="0"/>
                            </p:stCondLst>
                            <p:childTnLst>
                              <p:par>
                                <p:cTn id="279" nodeType="afterEffect" fill="hold" presetClass="entr" presetID="1">
                                  <p:stCondLst>
                                    <p:cond delay="0"/>
                                  </p:stCondLst>
                                  <p:childTnLst>
                                    <p:set>
                                      <p:cBhvr>
                                        <p:cTn id="280"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199EE7E5-2359-465E-86C7-BB729A74E16D}"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93" name="CustomShape 2"/>
          <p:cNvSpPr/>
          <p:nvPr/>
        </p:nvSpPr>
        <p:spPr>
          <a:xfrm>
            <a:off x="45864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Il Responsabile del procedimento e il RUP</a:t>
            </a:r>
            <a:endParaRPr b="0" lang="it-IT" sz="3200" spc="-1" strike="noStrike">
              <a:latin typeface="Arial"/>
            </a:endParaRPr>
          </a:p>
        </p:txBody>
      </p:sp>
      <p:sp>
        <p:nvSpPr>
          <p:cNvPr id="394"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gn="just">
              <a:lnSpc>
                <a:spcPct val="100000"/>
              </a:lnSpc>
            </a:pPr>
            <a:r>
              <a:rPr b="0" lang="it-IT" sz="1600" spc="-1" strike="noStrike">
                <a:solidFill>
                  <a:srgbClr val="000000"/>
                </a:solidFill>
                <a:latin typeface="Arial"/>
                <a:ea typeface="Times New Roman"/>
              </a:rPr>
              <a:t>Sulla </a:t>
            </a:r>
            <a:r>
              <a:rPr b="0" i="1" lang="it-IT" sz="1600" spc="-1" strike="noStrike">
                <a:solidFill>
                  <a:srgbClr val="000000"/>
                </a:solidFill>
                <a:latin typeface="Arial"/>
                <a:ea typeface="Times New Roman"/>
              </a:rPr>
              <a:t>centralità</a:t>
            </a:r>
            <a:r>
              <a:rPr b="0" lang="it-IT" sz="1600" spc="-1" strike="noStrike">
                <a:solidFill>
                  <a:srgbClr val="000000"/>
                </a:solidFill>
                <a:latin typeface="Arial"/>
                <a:ea typeface="Times New Roman"/>
              </a:rPr>
              <a:t> del ruolo del RUP: TAR Veneto, 1 febbraio 2019, n. 128;  TAR Veneto, 6 febbraio 2019, n. 170.</a:t>
            </a: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Alcuni di questi compiti, i principali, che fanno capo al RUP, sono elencati  nel comma 4 dell'art. 31; si rinvia ad atti successivi dell'ANAC per l'individuazione di dettaglio dei compiti specifici e dei particolari requisiti di professionalità.</a:t>
            </a: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	</a:t>
            </a:r>
            <a:r>
              <a:rPr b="0" lang="it-IT" sz="1600" spc="-1" strike="noStrike">
                <a:solidFill>
                  <a:srgbClr val="000000"/>
                </a:solidFill>
                <a:latin typeface="Arial"/>
                <a:ea typeface="Times New Roman"/>
              </a:rPr>
              <a:t>L'ANAC, con deliberazione n. 1096 del 26 ottobre 2016, ha approvato le </a:t>
            </a:r>
            <a:r>
              <a:rPr b="1" lang="it-IT" sz="1600" spc="-1" strike="noStrike">
                <a:solidFill>
                  <a:srgbClr val="000000"/>
                </a:solidFill>
                <a:latin typeface="Arial"/>
                <a:ea typeface="Times New Roman"/>
              </a:rPr>
              <a:t>Linee guida n. 3</a:t>
            </a:r>
            <a:r>
              <a:rPr b="0" lang="it-IT" sz="1600" spc="-1" strike="noStrike">
                <a:solidFill>
                  <a:srgbClr val="000000"/>
                </a:solidFill>
                <a:latin typeface="Arial"/>
                <a:ea typeface="Times New Roman"/>
              </a:rPr>
              <a:t>,  recanti </a:t>
            </a:r>
            <a:r>
              <a:rPr b="1" lang="it-IT" sz="1600" spc="-1" strike="noStrike">
                <a:solidFill>
                  <a:srgbClr val="000000"/>
                </a:solidFill>
                <a:latin typeface="Arial"/>
                <a:ea typeface="Times New Roman"/>
              </a:rPr>
              <a:t>«</a:t>
            </a:r>
            <a:r>
              <a:rPr b="1" i="1" lang="it-IT" sz="1600" spc="-1" strike="noStrike">
                <a:solidFill>
                  <a:srgbClr val="000000"/>
                </a:solidFill>
                <a:latin typeface="Arial"/>
                <a:ea typeface="Times New Roman"/>
              </a:rPr>
              <a:t>Nomina, ruolo e compiti del responsabile unico del procedimento per l’affidamento di appalti e concessioni</a:t>
            </a:r>
            <a:r>
              <a:rPr b="1" lang="it-IT" sz="1600" spc="-1" strike="noStrike">
                <a:solidFill>
                  <a:srgbClr val="000000"/>
                </a:solidFill>
                <a:latin typeface="Arial"/>
                <a:ea typeface="Times New Roman"/>
              </a:rPr>
              <a:t>»</a:t>
            </a:r>
            <a:r>
              <a:rPr b="0" lang="it-IT" sz="1600" spc="-1" strike="noStrike">
                <a:solidFill>
                  <a:srgbClr val="000000"/>
                </a:solidFill>
                <a:latin typeface="Arial"/>
                <a:ea typeface="Times New Roman"/>
              </a:rPr>
              <a:t> (pubblicata nella Gazzetta Ufficiale Serie Generale n. 273 del 22 novembre 2016), sulle quali si tornerà più avanti. </a:t>
            </a: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	</a:t>
            </a:r>
            <a:r>
              <a:rPr b="0" lang="it-IT" sz="1600" spc="-1" strike="noStrike">
                <a:solidFill>
                  <a:srgbClr val="000000"/>
                </a:solidFill>
                <a:latin typeface="Arial"/>
                <a:ea typeface="Times New Roman"/>
              </a:rPr>
              <a:t>Dovendo essere indicato/nominato anche per la fase di </a:t>
            </a:r>
            <a:r>
              <a:rPr b="1" lang="it-IT" sz="1600" spc="-1" strike="noStrike">
                <a:solidFill>
                  <a:srgbClr val="000000"/>
                </a:solidFill>
                <a:latin typeface="Arial"/>
                <a:ea typeface="Times New Roman"/>
              </a:rPr>
              <a:t>programmazione </a:t>
            </a:r>
            <a:r>
              <a:rPr b="0" lang="it-IT" sz="1600" spc="-1" strike="noStrike">
                <a:solidFill>
                  <a:srgbClr val="000000"/>
                </a:solidFill>
                <a:latin typeface="Arial"/>
                <a:ea typeface="Times New Roman"/>
              </a:rPr>
              <a:t>(interventi di importo pari o superiore a 100.000 euro per i lavori e pari o superiore a 40.000 euro per beni e servizi), già in questa fase deve essere presente. Quindi il RUP non va nominato con il primo atto di una procedura di gara (la determinazione a contrattare) ma con un “atto formale” di tipo diverso. Ora, anche in considerazione del fatto che il primo comma del sopra richiamato art. 31 non richiami più – a differenza della norma pregressa sul RUP – la legge n. 241/1990, relativamente alla nomina (il richiamo è solo relativamente ai compiti), si ritiene che tale atto consista in una disposizione organizzativa, quale atto del datore di lavoro, vale a dire un mero atto gestionale e non un atto amministrativo.</a:t>
            </a:r>
            <a:endParaRPr b="0" lang="it-IT" sz="1600" spc="-1" strike="noStrike">
              <a:latin typeface="Arial"/>
            </a:endParaRPr>
          </a:p>
          <a:p>
            <a:pPr algn="just">
              <a:lnSpc>
                <a:spcPct val="100000"/>
              </a:lnSpc>
            </a:pPr>
            <a:r>
              <a:rPr b="0" lang="it-IT" sz="1600" spc="-1" strike="noStrike">
                <a:solidFill>
                  <a:srgbClr val="000000"/>
                </a:solidFill>
                <a:latin typeface="Arial"/>
                <a:ea typeface="DejaVu Sans"/>
              </a:rPr>
              <a:t>	</a:t>
            </a:r>
            <a:endParaRPr b="0" lang="it-IT" sz="1600" spc="-1" strike="noStrike">
              <a:latin typeface="Arial"/>
            </a:endParaRPr>
          </a:p>
        </p:txBody>
      </p:sp>
    </p:spTree>
  </p:cSld>
  <p:timing>
    <p:tnLst>
      <p:par>
        <p:cTn id="281" dur="indefinite" restart="never" nodeType="tmRoot">
          <p:childTnLst>
            <p:seq>
              <p:cTn id="282" dur="indefinite" nodeType="mainSeq">
                <p:childTnLst>
                  <p:par>
                    <p:cTn id="283" fill="hold">
                      <p:stCondLst>
                        <p:cond delay="0"/>
                      </p:stCondLst>
                      <p:childTnLst>
                        <p:par>
                          <p:cTn id="284" fill="hold">
                            <p:stCondLst>
                              <p:cond delay="0"/>
                            </p:stCondLst>
                            <p:childTnLst>
                              <p:par>
                                <p:cTn id="285" nodeType="afterEffect" fill="hold" presetClass="entr" presetID="1">
                                  <p:stCondLst>
                                    <p:cond delay="0"/>
                                  </p:stCondLst>
                                  <p:childTnLst>
                                    <p:set>
                                      <p:cBhvr>
                                        <p:cTn id="286"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88833C48-D759-4786-8F57-8E70CBAE9924}"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15" name="CustomShape 2"/>
          <p:cNvSpPr/>
          <p:nvPr/>
        </p:nvSpPr>
        <p:spPr>
          <a:xfrm>
            <a:off x="457200" y="457200"/>
            <a:ext cx="8226000" cy="8074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3200" spc="-1" strike="noStrike">
                <a:solidFill>
                  <a:srgbClr val="0000ee"/>
                </a:solidFill>
                <a:latin typeface="Arial"/>
                <a:ea typeface="Arial Unicode MS"/>
              </a:rPr>
              <a:t>La legge delega 28 gennaio 2016, n. 11</a:t>
            </a:r>
            <a:endParaRPr b="0" lang="it-IT" sz="3200" spc="-1" strike="noStrike">
              <a:latin typeface="Arial"/>
            </a:endParaRPr>
          </a:p>
        </p:txBody>
      </p:sp>
      <p:sp>
        <p:nvSpPr>
          <p:cNvPr id="316" name="CustomShape 3"/>
          <p:cNvSpPr/>
          <p:nvPr/>
        </p:nvSpPr>
        <p:spPr>
          <a:xfrm>
            <a:off x="655200" y="1573920"/>
            <a:ext cx="8226000" cy="44380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pic>
        <p:nvPicPr>
          <p:cNvPr id="317" name="Immagine 4" descr=""/>
          <p:cNvPicPr/>
          <p:nvPr/>
        </p:nvPicPr>
        <p:blipFill>
          <a:blip r:embed="rId1"/>
          <a:stretch/>
        </p:blipFill>
        <p:spPr>
          <a:xfrm>
            <a:off x="864000" y="1656000"/>
            <a:ext cx="7124400" cy="4244400"/>
          </a:xfrm>
          <a:prstGeom prst="rect">
            <a:avLst/>
          </a:prstGeom>
          <a:ln>
            <a:noFill/>
          </a:ln>
        </p:spPr>
      </p:pic>
    </p:spTree>
  </p:cSld>
  <p:timing>
    <p:tnLst>
      <p:par>
        <p:cTn id="9" dur="indefinite" restart="never" nodeType="tmRoot">
          <p:childTnLst>
            <p:seq>
              <p:cTn id="10" dur="indefinite" nodeType="mainSeq">
                <p:childTnLst>
                  <p:par>
                    <p:cTn id="11" nodeType="clickEffect" fill="hold">
                      <p:stCondLst>
                        <p:cond delay="0"/>
                      </p:stCondLst>
                      <p:childTnLst>
                        <p:par>
                          <p:cTn id="12" nodeType="clickEffect" fill="hold">
                            <p:stCondLst>
                              <p:cond delay="0"/>
                            </p:stCondLst>
                            <p:childTnLst>
                              <p:par>
                                <p:cTn id="13" nodeType="afterEffect" fill="hold" presetClass="entr">
                                  <p:stCondLst>
                                    <p:cond delay="0"/>
                                  </p:stCondLst>
                                  <p:childTnLst>
                                    <p:set>
                                      <p:cBhvr>
                                        <p:cTn id="14"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9F94DB0-AF9B-4081-BF91-D6E20638C98D}"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96" name="CustomShape 2"/>
          <p:cNvSpPr/>
          <p:nvPr/>
        </p:nvSpPr>
        <p:spPr>
          <a:xfrm>
            <a:off x="45864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 </a:t>
            </a:r>
            <a:r>
              <a:rPr b="0" lang="it-IT" sz="3200" spc="-1" strike="noStrike">
                <a:solidFill>
                  <a:srgbClr val="0000ff"/>
                </a:solidFill>
                <a:latin typeface="Arial"/>
                <a:ea typeface="Arial Unicode MS"/>
              </a:rPr>
              <a:t>Il Responsabile del procedimento e il RUP</a:t>
            </a:r>
            <a:endParaRPr b="0" lang="it-IT" sz="3200" spc="-1" strike="noStrike">
              <a:latin typeface="Arial"/>
            </a:endParaRPr>
          </a:p>
        </p:txBody>
      </p:sp>
      <p:sp>
        <p:nvSpPr>
          <p:cNvPr id="397" name="CustomShape 3"/>
          <p:cNvSpPr/>
          <p:nvPr/>
        </p:nvSpPr>
        <p:spPr>
          <a:xfrm>
            <a:off x="755640" y="1484280"/>
            <a:ext cx="8036280" cy="4749840"/>
          </a:xfrm>
          <a:prstGeom prst="rect">
            <a:avLst/>
          </a:prstGeom>
          <a:noFill/>
          <a:ln>
            <a:noFill/>
          </a:ln>
        </p:spPr>
        <p:style>
          <a:lnRef idx="0"/>
          <a:fillRef idx="0"/>
          <a:effectRef idx="0"/>
          <a:fontRef idx="minor"/>
        </p:style>
        <p:txBody>
          <a:bodyPr lIns="90000" rIns="90000" tIns="46800" bIns="46800"/>
          <a:p>
            <a:pPr algn="just">
              <a:lnSpc>
                <a:spcPct val="100000"/>
              </a:lnSpc>
              <a:spcBef>
                <a:spcPts val="564"/>
              </a:spcBef>
            </a:pPr>
            <a:r>
              <a:rPr b="0" lang="it-IT" sz="1600" spc="-1" strike="noStrike">
                <a:solidFill>
                  <a:srgbClr val="000000"/>
                </a:solidFill>
                <a:latin typeface="Arial"/>
                <a:ea typeface="Times New Roman"/>
              </a:rPr>
              <a:t>Come detto, il richiamo alla legge n. 241/1990 non avviene più con riferimento alle modalità di nomina (comma 1 dell'art. 10 del precedente Codice), ma con riferimento ai </a:t>
            </a:r>
            <a:r>
              <a:rPr b="1" lang="it-IT" sz="1600" spc="-1" strike="noStrike">
                <a:solidFill>
                  <a:srgbClr val="000000"/>
                </a:solidFill>
                <a:latin typeface="Arial"/>
                <a:ea typeface="Times New Roman"/>
              </a:rPr>
              <a:t>compiti </a:t>
            </a:r>
            <a:r>
              <a:rPr b="0" lang="it-IT" sz="1600" spc="-1" strike="noStrike">
                <a:solidFill>
                  <a:srgbClr val="000000"/>
                </a:solidFill>
                <a:latin typeface="Arial"/>
                <a:ea typeface="Times New Roman"/>
              </a:rPr>
              <a:t>(comma 3 del vigente art. 31 sopra richiamato). Ciò significa che i compiti del RUP comprendono, evidentemente, anche i compiti generali del responsabile del procedimento (art. 6 della legge n. 241/1990) apparendo, il primo, una figura speciale di responsabile del procedimento, un soggetto specializzato in tema di procedure di gara o, come si esprimono le Linee guida dell'ANAC, un </a:t>
            </a:r>
            <a:r>
              <a:rPr b="1" i="1" lang="it-IT" sz="1600" spc="-1" strike="noStrike">
                <a:solidFill>
                  <a:srgbClr val="000000"/>
                </a:solidFill>
                <a:latin typeface="Arial"/>
                <a:ea typeface="Times New Roman"/>
              </a:rPr>
              <a:t>project manager</a:t>
            </a:r>
            <a:r>
              <a:rPr b="0" lang="it-IT" sz="1600" spc="-1" strike="noStrike">
                <a:solidFill>
                  <a:srgbClr val="000000"/>
                </a:solidFill>
                <a:latin typeface="Arial"/>
                <a:ea typeface="Times New Roman"/>
              </a:rPr>
              <a:t>, enfatizzando “</a:t>
            </a:r>
            <a:r>
              <a:rPr b="0" i="1" lang="it-IT" sz="1600" spc="-1" strike="noStrike">
                <a:solidFill>
                  <a:srgbClr val="000000"/>
                </a:solidFill>
                <a:latin typeface="Arial"/>
                <a:ea typeface="Times New Roman"/>
              </a:rPr>
              <a:t>le competenze di pianificazione e gestione dello sviluppo di specifici progetti, anche attraverso il coordinamento di tutte le risorse a disposizione, e gli interventi finalizzati ad assicurare l'unitarietà dell'intervento, il raggiungimento degli obiettivi nei tempi e nei costi previsti, la qualità della prestazione e il controllo dei risch</a:t>
            </a:r>
            <a:r>
              <a:rPr b="0" lang="it-IT" sz="1600" spc="-1" strike="noStrike">
                <a:solidFill>
                  <a:srgbClr val="000000"/>
                </a:solidFill>
                <a:latin typeface="Arial"/>
                <a:ea typeface="Times New Roman"/>
              </a:rPr>
              <a:t>i”.</a:t>
            </a: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	</a:t>
            </a:r>
            <a:endParaRPr b="0" lang="it-IT" sz="1600" spc="-1" strike="noStrike">
              <a:latin typeface="Arial"/>
            </a:endParaRPr>
          </a:p>
          <a:p>
            <a:pPr algn="just">
              <a:lnSpc>
                <a:spcPct val="100000"/>
              </a:lnSpc>
            </a:pPr>
            <a:r>
              <a:rPr b="0" lang="it-IT" sz="1600" spc="-1" strike="noStrike">
                <a:solidFill>
                  <a:srgbClr val="000000"/>
                </a:solidFill>
                <a:latin typeface="Arial"/>
                <a:ea typeface="DejaVu Sans"/>
              </a:rPr>
              <a:t>	</a:t>
            </a:r>
            <a:endParaRPr b="0" lang="it-IT" sz="1600" spc="-1" strike="noStrike">
              <a:latin typeface="Arial"/>
            </a:endParaRPr>
          </a:p>
        </p:txBody>
      </p:sp>
    </p:spTree>
  </p:cSld>
  <p:timing>
    <p:tnLst>
      <p:par>
        <p:cTn id="287" dur="indefinite" restart="never" nodeType="tmRoot">
          <p:childTnLst>
            <p:seq>
              <p:cTn id="288" dur="indefinite" nodeType="mainSeq">
                <p:childTnLst>
                  <p:par>
                    <p:cTn id="289" fill="hold">
                      <p:stCondLst>
                        <p:cond delay="0"/>
                      </p:stCondLst>
                      <p:childTnLst>
                        <p:par>
                          <p:cTn id="290" fill="hold">
                            <p:stCondLst>
                              <p:cond delay="0"/>
                            </p:stCondLst>
                            <p:childTnLst>
                              <p:par>
                                <p:cTn id="291" nodeType="afterEffect" fill="hold" presetClass="entr" presetID="1">
                                  <p:stCondLst>
                                    <p:cond delay="0"/>
                                  </p:stCondLst>
                                  <p:childTnLst>
                                    <p:set>
                                      <p:cBhvr>
                                        <p:cTn id="292"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457200" y="457200"/>
            <a:ext cx="8228520" cy="1370520"/>
          </a:xfrm>
          <a:custGeom>
            <a:avLst/>
            <a:gdLst/>
            <a:ahLst/>
            <a:rect l="l" t="t" r="r" b="b"/>
            <a:pathLst>
              <a:path w="21600" h="21600">
                <a:moveTo>
                  <a:pt x="2" y="2"/>
                </a:moveTo>
                <a:lnTo>
                  <a:pt x="3" y="2"/>
                </a:lnTo>
                <a:lnTo>
                  <a:pt x="3" y="3"/>
                </a:lnTo>
                <a:lnTo>
                  <a:pt x="2" y="3"/>
                </a:lnTo>
                <a:lnTo>
                  <a:pt x="2" y="2"/>
                </a:lnTo>
                <a:close/>
              </a:path>
            </a:pathLst>
          </a:custGeom>
          <a:noFill/>
          <a:ln>
            <a:noFill/>
          </a:ln>
        </p:spPr>
        <p:style>
          <a:lnRef idx="0"/>
          <a:fillRef idx="0"/>
          <a:effectRef idx="0"/>
          <a:fontRef idx="minor"/>
        </p:style>
        <p:txBody>
          <a:bodyPr lIns="90000" rIns="90000" tIns="45000" bIns="45000" anchor="ctr"/>
          <a:p>
            <a:pPr>
              <a:lnSpc>
                <a:spcPct val="100000"/>
              </a:lnSpc>
            </a:pPr>
            <a:r>
              <a:rPr b="0" lang="it-IT" sz="3200" spc="-1" strike="noStrike">
                <a:solidFill>
                  <a:srgbClr val="1818ff"/>
                </a:solidFill>
                <a:latin typeface="Arial"/>
                <a:ea typeface="Arial Unicode MS"/>
              </a:rPr>
              <a:t>IL RESPONSABILE UNICO DEL PROCEDIMENTO (RUP) – le linee guida</a:t>
            </a:r>
            <a:endParaRPr b="0" lang="it-IT" sz="3200" spc="-1" strike="noStrike">
              <a:latin typeface="Arial"/>
            </a:endParaRPr>
          </a:p>
        </p:txBody>
      </p:sp>
      <p:sp>
        <p:nvSpPr>
          <p:cNvPr id="399" name="CustomShape 2"/>
          <p:cNvSpPr/>
          <p:nvPr/>
        </p:nvSpPr>
        <p:spPr>
          <a:xfrm>
            <a:off x="483120" y="1765440"/>
            <a:ext cx="8228520" cy="4138200"/>
          </a:xfrm>
          <a:custGeom>
            <a:avLst/>
            <a:gdLst/>
            <a:ahLst/>
            <a:rect l="l" t="t" r="r" b="b"/>
            <a:pathLst>
              <a:path w="21600" h="21600">
                <a:moveTo>
                  <a:pt x="2" y="2"/>
                </a:moveTo>
                <a:lnTo>
                  <a:pt x="3" y="2"/>
                </a:lnTo>
                <a:lnTo>
                  <a:pt x="3" y="3"/>
                </a:lnTo>
                <a:lnTo>
                  <a:pt x="2" y="3"/>
                </a:lnTo>
                <a:lnTo>
                  <a:pt x="2" y="2"/>
                </a:lnTo>
                <a:close/>
              </a:path>
            </a:pathLst>
          </a:custGeom>
          <a:noFill/>
          <a:ln>
            <a:noFill/>
          </a:ln>
        </p:spPr>
        <p:style>
          <a:lnRef idx="0"/>
          <a:fillRef idx="0"/>
          <a:effectRef idx="0"/>
          <a:fontRef idx="minor"/>
        </p:style>
        <p:txBody>
          <a:bodyPr lIns="90000" rIns="90000" tIns="45000" bIns="45000"/>
          <a:p>
            <a:pPr algn="just">
              <a:lnSpc>
                <a:spcPct val="100000"/>
              </a:lnSpc>
            </a:pPr>
            <a:r>
              <a:rPr b="0" lang="it-IT" sz="1800" spc="-1" strike="noStrike">
                <a:solidFill>
                  <a:srgbClr val="000000"/>
                </a:solidFill>
                <a:latin typeface="Arial"/>
                <a:ea typeface="DejaVu Sans"/>
              </a:rPr>
              <a:t>L’art. 31 individua le funzioni del RUP negli appalti di lavori, servizi e forniture e nelle concessioni. Le disposizioni in esso contenute si applicano anche alle stazioni appaltanti che ricorrono ai sistemi di acquisto e di negoziazione delle centrali di committenza o che operano in aggregazione e, per espresso rinvio dell’art. 114, ai settori speciali. </a:t>
            </a:r>
            <a:endParaRPr b="0" lang="it-IT" sz="1800" spc="-1" strike="noStrike">
              <a:latin typeface="Arial"/>
            </a:endParaRPr>
          </a:p>
          <a:p>
            <a:pPr algn="just">
              <a:lnSpc>
                <a:spcPct val="100000"/>
              </a:lnSpc>
            </a:pPr>
            <a:r>
              <a:rPr b="0" lang="it-IT" sz="1800" spc="-1" strike="noStrike">
                <a:solidFill>
                  <a:srgbClr val="000000"/>
                </a:solidFill>
                <a:latin typeface="Arial"/>
                <a:ea typeface="DejaVu Sans"/>
              </a:rPr>
              <a:t>La norma non si applica alle stazioni appaltanti che non sono pubbliche amministrazioni ed enti pubblici. Dette stazioni appaltanti sono tenute a individuare, secondo i propri ordinamenti, uno o più soggetti cui affidare i compiti propri del responsabile del procedimento, limitatamente al rispetto delle norme del Codice alla cui osservanza sono tenute.</a:t>
            </a:r>
            <a:endParaRPr b="0" lang="it-IT" sz="1800" spc="-1" strike="noStrike">
              <a:latin typeface="Arial"/>
            </a:endParaRPr>
          </a:p>
          <a:p>
            <a:pPr>
              <a:lnSpc>
                <a:spcPct val="100000"/>
              </a:lnSpc>
            </a:pPr>
            <a:r>
              <a:rPr b="0" lang="it-IT" sz="1800" spc="-1" strike="noStrike">
                <a:solidFill>
                  <a:srgbClr val="000000"/>
                </a:solidFill>
                <a:latin typeface="Arial"/>
                <a:ea typeface="Arial Unicode MS"/>
              </a:rPr>
              <a:t>L’ufficio di responsabile unico del procedimento è obbligatorio e non può essere rifiutato.</a:t>
            </a:r>
            <a:endParaRPr b="0" lang="it-IT" sz="1800" spc="-1" strike="noStrike">
              <a:latin typeface="Arial"/>
            </a:endParaRPr>
          </a:p>
          <a:p>
            <a:pPr algn="just">
              <a:lnSpc>
                <a:spcPct val="100000"/>
              </a:lnSpc>
            </a:pPr>
            <a:r>
              <a:rPr b="0" lang="it-IT" sz="1800" spc="-1" strike="noStrike">
                <a:solidFill>
                  <a:srgbClr val="000000"/>
                </a:solidFill>
                <a:latin typeface="Arial"/>
                <a:ea typeface="Arial Unicode MS"/>
              </a:rPr>
              <a:t>L’ANAC con proprio atto definisce una disciplina di maggiore dettaglio sui compiti specifici del RUP, nonché sugli ulteriori requisiti di professionalità in relazione alla complessità dei lavori  </a:t>
            </a:r>
            <a:r>
              <a:rPr b="0" lang="it-IT" sz="1800" spc="-1" strike="noStrike">
                <a:solidFill>
                  <a:srgbClr val="ff3333"/>
                </a:solidFill>
                <a:latin typeface="Arial"/>
                <a:ea typeface="Arial Unicode MS"/>
              </a:rPr>
              <a:t>[sparisce, per il momento, tutta l'elencazione puntuale che era contenuta nell'art, 10 del D.P.R. n. 207/2010] </a:t>
            </a:r>
            <a:endParaRPr b="0" lang="it-IT" sz="1800" spc="-1" strike="noStrike">
              <a:latin typeface="Arial"/>
            </a:endParaRPr>
          </a:p>
        </p:txBody>
      </p:sp>
    </p:spTree>
  </p:cSld>
  <p:timing>
    <p:tnLst>
      <p:par>
        <p:cTn id="293" dur="indefinite" restart="never" nodeType="tmRoot">
          <p:childTnLst>
            <p:seq>
              <p:cTn id="294" dur="indefinite" nodeType="mainSeq">
                <p:childTnLst>
                  <p:par>
                    <p:cTn id="295" fill="hold">
                      <p:stCondLst>
                        <p:cond delay="0"/>
                      </p:stCondLst>
                      <p:childTnLst>
                        <p:par>
                          <p:cTn id="296" fill="hold">
                            <p:stCondLst>
                              <p:cond delay="0"/>
                            </p:stCondLst>
                            <p:childTnLst>
                              <p:par>
                                <p:cTn id="297" nodeType="afterEffect" fill="hold" presetClass="entr">
                                  <p:stCondLst>
                                    <p:cond delay="0"/>
                                  </p:stCondLst>
                                  <p:childTnLst>
                                    <p:set>
                                      <p:cBhvr>
                                        <p:cTn id="298" dur="1" fill="hold">
                                          <p:stCondLst>
                                            <p:cond delay="0"/>
                                          </p:stCondLst>
                                        </p:cTn>
                                        <p:tgtEl>
                                          <p:spTgt spid="398"/>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nodeType="clickEffect" fill="hold" presetClass="entr">
                                  <p:stCondLst>
                                    <p:cond delay="0"/>
                                  </p:stCondLst>
                                  <p:childTnLst>
                                    <p:set>
                                      <p:cBhvr>
                                        <p:cTn id="302" dur="1" fill="hold">
                                          <p:stCondLst>
                                            <p:cond delay="0"/>
                                          </p:stCondLst>
                                        </p:cTn>
                                        <p:tgtEl>
                                          <p:spTgt spid="399">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CustomShape 1"/>
          <p:cNvSpPr/>
          <p:nvPr/>
        </p:nvSpPr>
        <p:spPr>
          <a:xfrm>
            <a:off x="457200" y="457200"/>
            <a:ext cx="8228520" cy="1370520"/>
          </a:xfrm>
          <a:custGeom>
            <a:avLst/>
            <a:gdLst/>
            <a:ahLst/>
            <a:rect l="l" t="t" r="r" b="b"/>
            <a:pathLst>
              <a:path w="21600" h="21600">
                <a:moveTo>
                  <a:pt x="2" y="2"/>
                </a:moveTo>
                <a:lnTo>
                  <a:pt x="3" y="2"/>
                </a:lnTo>
                <a:lnTo>
                  <a:pt x="3" y="3"/>
                </a:lnTo>
                <a:lnTo>
                  <a:pt x="2" y="3"/>
                </a:lnTo>
                <a:lnTo>
                  <a:pt x="2" y="2"/>
                </a:lnTo>
                <a:close/>
              </a:path>
            </a:pathLst>
          </a:custGeom>
          <a:noFill/>
          <a:ln>
            <a:noFill/>
          </a:ln>
        </p:spPr>
        <p:style>
          <a:lnRef idx="0"/>
          <a:fillRef idx="0"/>
          <a:effectRef idx="0"/>
          <a:fontRef idx="minor"/>
        </p:style>
        <p:txBody>
          <a:bodyPr lIns="90000" rIns="90000" tIns="45000" bIns="45000" anchor="ctr"/>
          <a:p>
            <a:pPr>
              <a:lnSpc>
                <a:spcPct val="100000"/>
              </a:lnSpc>
            </a:pPr>
            <a:r>
              <a:rPr b="0" lang="it-IT" sz="3200" spc="-1" strike="noStrike">
                <a:solidFill>
                  <a:srgbClr val="1818ff"/>
                </a:solidFill>
                <a:latin typeface="Arial"/>
                <a:ea typeface="Arial Unicode MS"/>
              </a:rPr>
              <a:t>IL RESPONSABILE UNICO DEL PROCEDIMENTO (RUP)</a:t>
            </a:r>
            <a:endParaRPr b="0" lang="it-IT" sz="3200" spc="-1" strike="noStrike">
              <a:latin typeface="Arial"/>
            </a:endParaRPr>
          </a:p>
        </p:txBody>
      </p:sp>
      <p:sp>
        <p:nvSpPr>
          <p:cNvPr id="401" name="CustomShape 2"/>
          <p:cNvSpPr/>
          <p:nvPr/>
        </p:nvSpPr>
        <p:spPr>
          <a:xfrm>
            <a:off x="457200" y="1728000"/>
            <a:ext cx="8228520" cy="4138200"/>
          </a:xfrm>
          <a:custGeom>
            <a:avLst/>
            <a:gdLst/>
            <a:ahLst/>
            <a:rect l="l" t="t" r="r" b="b"/>
            <a:pathLst>
              <a:path w="21600" h="21600">
                <a:moveTo>
                  <a:pt x="2" y="2"/>
                </a:moveTo>
                <a:lnTo>
                  <a:pt x="3" y="2"/>
                </a:lnTo>
                <a:lnTo>
                  <a:pt x="3" y="3"/>
                </a:lnTo>
                <a:lnTo>
                  <a:pt x="2" y="3"/>
                </a:lnTo>
                <a:lnTo>
                  <a:pt x="2" y="2"/>
                </a:lnTo>
                <a:close/>
              </a:path>
            </a:pathLst>
          </a:custGeom>
          <a:noFill/>
          <a:ln>
            <a:noFill/>
          </a:ln>
        </p:spPr>
        <p:style>
          <a:lnRef idx="0"/>
          <a:fillRef idx="0"/>
          <a:effectRef idx="0"/>
          <a:fontRef idx="minor"/>
        </p:style>
        <p:txBody>
          <a:bodyPr lIns="90000" rIns="90000" tIns="45000" bIns="45000"/>
          <a:p>
            <a:pPr>
              <a:lnSpc>
                <a:spcPct val="100000"/>
              </a:lnSpc>
            </a:pPr>
            <a:r>
              <a:rPr b="0" lang="it-IT" sz="1600" spc="-1" strike="noStrike">
                <a:solidFill>
                  <a:srgbClr val="000000"/>
                </a:solidFill>
                <a:latin typeface="Arial"/>
                <a:ea typeface="Arial Unicode MS"/>
              </a:rPr>
              <a:t>Art. 31.</a:t>
            </a:r>
            <a:endParaRPr b="0" lang="it-IT" sz="1600" spc="-1" strike="noStrike">
              <a:latin typeface="Arial"/>
            </a:endParaRPr>
          </a:p>
          <a:p>
            <a:pPr>
              <a:lnSpc>
                <a:spcPct val="100000"/>
              </a:lnSpc>
            </a:pPr>
            <a:r>
              <a:rPr b="0" lang="it-IT" sz="1600" spc="-1" strike="noStrike">
                <a:solidFill>
                  <a:srgbClr val="000000"/>
                </a:solidFill>
                <a:latin typeface="Arial"/>
                <a:ea typeface="Arial Unicode MS"/>
              </a:rPr>
              <a:t>La stazione appaltante, può istituire una struttura stabile a supporto dei RUP.</a:t>
            </a:r>
            <a:endParaRPr b="0" lang="it-IT" sz="1600" spc="-1" strike="noStrike">
              <a:latin typeface="Arial"/>
            </a:endParaRPr>
          </a:p>
          <a:p>
            <a:pPr>
              <a:lnSpc>
                <a:spcPct val="100000"/>
              </a:lnSpc>
            </a:pPr>
            <a:r>
              <a:rPr b="0" lang="it-IT" sz="1600" spc="-1" strike="noStrike">
                <a:solidFill>
                  <a:srgbClr val="000000"/>
                </a:solidFill>
                <a:latin typeface="Arial"/>
                <a:ea typeface="Arial Unicode MS"/>
              </a:rPr>
              <a:t>Nell’ambito della formazione obbligatoria, organizza attività formativa specifica per tutti i dipendenti che hanno i requisiti di inquadramento idonei al conferimento dell’incarico di RUP.</a:t>
            </a:r>
            <a:endParaRPr b="0" lang="it-IT" sz="1600" spc="-1" strike="noStrike">
              <a:latin typeface="Arial"/>
            </a:endParaRPr>
          </a:p>
          <a:p>
            <a:pPr>
              <a:lnSpc>
                <a:spcPct val="100000"/>
              </a:lnSpc>
            </a:pPr>
            <a:r>
              <a:rPr b="0" lang="it-IT" sz="1600" spc="-1" strike="noStrike">
                <a:solidFill>
                  <a:srgbClr val="000000"/>
                </a:solidFill>
                <a:latin typeface="Arial"/>
                <a:ea typeface="Arial Unicode MS"/>
              </a:rPr>
              <a:t>Il soggetto responsabile dell’unità organizzativa competente in relazione all’intervento, programma il controllo  sull’esecuzione delle prestazioni, programmando accessi diretti del RUP o del direttore dei lavori sul luogo dell’esecuzione stessa.</a:t>
            </a:r>
            <a:endParaRPr b="0" lang="it-IT" sz="1600" spc="-1" strike="noStrike">
              <a:latin typeface="Arial"/>
            </a:endParaRPr>
          </a:p>
          <a:p>
            <a:pPr>
              <a:lnSpc>
                <a:spcPct val="100000"/>
              </a:lnSpc>
            </a:pPr>
            <a:r>
              <a:rPr b="0" lang="it-IT" sz="1600" spc="-1" strike="noStrike">
                <a:solidFill>
                  <a:srgbClr val="000000"/>
                </a:solidFill>
                <a:latin typeface="Arial"/>
                <a:ea typeface="Arial Unicode MS"/>
              </a:rPr>
              <a:t>Il documento di programmazione, corredato dalla successiva relazione su quanto effettivamente effettuato, costituisce obiettivo strategico nell’ambito del piano della performance organizzativa dei soggetti interessati e conseguentemente se ne tiene conto in sede di valutazione dell’indennità di risultato.</a:t>
            </a:r>
            <a:endParaRPr b="0" lang="it-IT" sz="1600" spc="-1" strike="noStrike">
              <a:latin typeface="Arial"/>
            </a:endParaRPr>
          </a:p>
          <a:p>
            <a:pPr>
              <a:lnSpc>
                <a:spcPct val="100000"/>
              </a:lnSpc>
            </a:pPr>
            <a:r>
              <a:rPr b="0" lang="it-IT" sz="1600" spc="-1" strike="noStrike">
                <a:solidFill>
                  <a:srgbClr val="000000"/>
                </a:solidFill>
                <a:latin typeface="Arial"/>
                <a:ea typeface="Arial Unicode MS"/>
              </a:rPr>
              <a:t>La valutazione di suddetta attività di controllo da parte dei competenti organismi di valutazione incide anche sulla corresponsione degli incentivi di cui all’articolo 113.</a:t>
            </a:r>
            <a:endParaRPr b="0" lang="it-IT" sz="1600" spc="-1" strike="noStrike">
              <a:latin typeface="Arial"/>
            </a:endParaRPr>
          </a:p>
        </p:txBody>
      </p:sp>
    </p:spTree>
  </p:cSld>
  <p:timing>
    <p:tnLst>
      <p:par>
        <p:cTn id="303" dur="indefinite" restart="never" nodeType="tmRoot">
          <p:childTnLst>
            <p:seq>
              <p:cTn id="304" dur="indefinite" nodeType="mainSeq">
                <p:childTnLst>
                  <p:par>
                    <p:cTn id="305" fill="hold">
                      <p:stCondLst>
                        <p:cond delay="0"/>
                      </p:stCondLst>
                      <p:childTnLst>
                        <p:par>
                          <p:cTn id="306" fill="hold">
                            <p:stCondLst>
                              <p:cond delay="0"/>
                            </p:stCondLst>
                            <p:childTnLst>
                              <p:par>
                                <p:cTn id="307" nodeType="afterEffect" fill="hold" presetClass="entr">
                                  <p:stCondLst>
                                    <p:cond delay="0"/>
                                  </p:stCondLst>
                                  <p:childTnLst>
                                    <p:set>
                                      <p:cBhvr>
                                        <p:cTn id="308" dur="1" fill="hold">
                                          <p:stCondLst>
                                            <p:cond delay="0"/>
                                          </p:stCondLst>
                                        </p:cTn>
                                        <p:tgtEl>
                                          <p:spTgt spid="400"/>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stCondLst>
                                    <p:cond delay="0"/>
                                  </p:stCondLst>
                                  <p:childTnLst>
                                    <p:set>
                                      <p:cBhvr>
                                        <p:cTn id="312" dur="1" fill="hold">
                                          <p:stCondLst>
                                            <p:cond delay="0"/>
                                          </p:stCondLst>
                                        </p:cTn>
                                        <p:tgtEl>
                                          <p:spTgt spid="401">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457200" y="457200"/>
            <a:ext cx="8228520" cy="1370520"/>
          </a:xfrm>
          <a:custGeom>
            <a:avLst/>
            <a:gdLst/>
            <a:ahLst/>
            <a:rect l="l" t="t" r="r" b="b"/>
            <a:pathLst>
              <a:path w="21600" h="21600">
                <a:moveTo>
                  <a:pt x="2" y="2"/>
                </a:moveTo>
                <a:lnTo>
                  <a:pt x="3" y="2"/>
                </a:lnTo>
                <a:lnTo>
                  <a:pt x="3" y="3"/>
                </a:lnTo>
                <a:lnTo>
                  <a:pt x="2" y="3"/>
                </a:lnTo>
                <a:lnTo>
                  <a:pt x="2" y="2"/>
                </a:lnTo>
                <a:close/>
              </a:path>
            </a:pathLst>
          </a:custGeom>
          <a:noFill/>
          <a:ln>
            <a:noFill/>
          </a:ln>
        </p:spPr>
        <p:style>
          <a:lnRef idx="0"/>
          <a:fillRef idx="0"/>
          <a:effectRef idx="0"/>
          <a:fontRef idx="minor"/>
        </p:style>
        <p:txBody>
          <a:bodyPr lIns="90000" rIns="90000" tIns="45000" bIns="45000" anchor="ctr"/>
          <a:p>
            <a:pPr>
              <a:lnSpc>
                <a:spcPct val="100000"/>
              </a:lnSpc>
            </a:pPr>
            <a:r>
              <a:rPr b="0" lang="it-IT" sz="3200" spc="-1" strike="noStrike">
                <a:solidFill>
                  <a:srgbClr val="1818ff"/>
                </a:solidFill>
                <a:latin typeface="Arial"/>
                <a:ea typeface="Arial Unicode MS"/>
              </a:rPr>
              <a:t>IL RESPONSABILE UNICO DEL PROCEDIMENTO e l'incentivo 2%</a:t>
            </a:r>
            <a:endParaRPr b="0" lang="it-IT" sz="3200" spc="-1" strike="noStrike">
              <a:latin typeface="Arial"/>
            </a:endParaRPr>
          </a:p>
        </p:txBody>
      </p:sp>
      <p:sp>
        <p:nvSpPr>
          <p:cNvPr id="403" name="CustomShape 2"/>
          <p:cNvSpPr/>
          <p:nvPr/>
        </p:nvSpPr>
        <p:spPr>
          <a:xfrm>
            <a:off x="457200" y="1728000"/>
            <a:ext cx="8228520" cy="4138200"/>
          </a:xfrm>
          <a:custGeom>
            <a:avLst/>
            <a:gdLst/>
            <a:ahLst/>
            <a:rect l="l" t="t" r="r" b="b"/>
            <a:pathLst>
              <a:path w="21600" h="21600">
                <a:moveTo>
                  <a:pt x="2" y="2"/>
                </a:moveTo>
                <a:lnTo>
                  <a:pt x="3" y="2"/>
                </a:lnTo>
                <a:lnTo>
                  <a:pt x="3" y="3"/>
                </a:lnTo>
                <a:lnTo>
                  <a:pt x="2" y="3"/>
                </a:lnTo>
                <a:lnTo>
                  <a:pt x="2" y="2"/>
                </a:lnTo>
                <a:close/>
              </a:path>
            </a:pathLst>
          </a:custGeom>
          <a:noFill/>
          <a:ln>
            <a:noFill/>
          </a:ln>
        </p:spPr>
        <p:style>
          <a:lnRef idx="0"/>
          <a:fillRef idx="0"/>
          <a:effectRef idx="0"/>
          <a:fontRef idx="minor"/>
        </p:style>
        <p:txBody>
          <a:bodyPr lIns="90000" rIns="90000" tIns="45000" bIns="45000"/>
          <a:p>
            <a:pPr marL="457200" indent="-227520" algn="just">
              <a:lnSpc>
                <a:spcPct val="100000"/>
              </a:lnSpc>
            </a:pPr>
            <a:r>
              <a:rPr b="1" i="1" lang="it-IT" sz="2000" spc="-1" strike="noStrike" u="sng">
                <a:solidFill>
                  <a:srgbClr val="000000"/>
                </a:solidFill>
                <a:uFill>
                  <a:solidFill>
                    <a:srgbClr val="ffffff"/>
                  </a:solidFill>
                </a:uFill>
                <a:latin typeface="Arial"/>
                <a:ea typeface="Arial Unicode MS"/>
              </a:rPr>
              <a:t>Nuova distribuzione del 2 per cento</a:t>
            </a:r>
            <a:endParaRPr b="0" lang="it-IT" sz="2000" spc="-1" strike="noStrike">
              <a:latin typeface="Arial"/>
            </a:endParaRPr>
          </a:p>
          <a:p>
            <a:pPr marL="457200" indent="-227520" algn="just">
              <a:lnSpc>
                <a:spcPct val="100000"/>
              </a:lnSpc>
            </a:pPr>
            <a:endParaRPr b="0" lang="it-IT" sz="2000" spc="-1" strike="noStrike">
              <a:latin typeface="Arial"/>
            </a:endParaRPr>
          </a:p>
          <a:p>
            <a:pPr marL="457200" indent="-227520" algn="just">
              <a:lnSpc>
                <a:spcPct val="100000"/>
              </a:lnSpc>
            </a:pPr>
            <a:r>
              <a:rPr b="0" lang="it-IT" sz="2000" spc="-1" strike="noStrike">
                <a:solidFill>
                  <a:srgbClr val="000000"/>
                </a:solidFill>
                <a:latin typeface="Arial"/>
                <a:ea typeface="Arial Unicode MS"/>
              </a:rPr>
              <a:t>La quota massima del 2 per cento dell'importo dei lavori posti a base di gara, può essere destinato solo per le funzioni tecniche svolte dai dipendenti pubblici per le attività di </a:t>
            </a:r>
            <a:r>
              <a:rPr b="0" lang="it-IT" sz="2000" spc="-1" strike="noStrike" u="sng">
                <a:solidFill>
                  <a:srgbClr val="000000"/>
                </a:solidFill>
                <a:uFill>
                  <a:solidFill>
                    <a:srgbClr val="ffffff"/>
                  </a:solidFill>
                </a:uFill>
                <a:latin typeface="Arial"/>
                <a:ea typeface="Arial Unicode MS"/>
              </a:rPr>
              <a:t>programmazione della spesa per investimenti,</a:t>
            </a:r>
            <a:r>
              <a:rPr b="0" lang="it-IT" sz="2000" spc="-1" strike="noStrike">
                <a:solidFill>
                  <a:srgbClr val="000000"/>
                </a:solidFill>
                <a:latin typeface="Arial"/>
                <a:ea typeface="Arial Unicode MS"/>
              </a:rPr>
              <a:t> per la </a:t>
            </a:r>
            <a:r>
              <a:rPr b="0" lang="it-IT" sz="2000" spc="-1" strike="noStrike" u="sng">
                <a:solidFill>
                  <a:srgbClr val="000000"/>
                </a:solidFill>
                <a:uFill>
                  <a:solidFill>
                    <a:srgbClr val="ffffff"/>
                  </a:solidFill>
                </a:uFill>
                <a:latin typeface="Arial"/>
                <a:ea typeface="Arial Unicode MS"/>
              </a:rPr>
              <a:t>verifica preventiva dei progetti,</a:t>
            </a:r>
            <a:r>
              <a:rPr b="0" lang="it-IT" sz="2000" spc="-1" strike="noStrike">
                <a:solidFill>
                  <a:srgbClr val="000000"/>
                </a:solidFill>
                <a:latin typeface="Arial"/>
                <a:ea typeface="Arial Unicode MS"/>
              </a:rPr>
              <a:t> </a:t>
            </a:r>
            <a:r>
              <a:rPr b="0" lang="it-IT" sz="2000" spc="-1" strike="noStrike" u="sng">
                <a:solidFill>
                  <a:srgbClr val="000000"/>
                </a:solidFill>
                <a:uFill>
                  <a:solidFill>
                    <a:srgbClr val="ffffff"/>
                  </a:solidFill>
                </a:uFill>
                <a:latin typeface="Arial"/>
                <a:ea typeface="Arial Unicode MS"/>
              </a:rPr>
              <a:t>di predisposizione e di controllo delle procedure di bando</a:t>
            </a:r>
            <a:r>
              <a:rPr b="0" lang="it-IT" sz="2000" spc="-1" strike="noStrike">
                <a:solidFill>
                  <a:srgbClr val="000000"/>
                </a:solidFill>
                <a:latin typeface="Arial"/>
                <a:ea typeface="Arial Unicode MS"/>
              </a:rPr>
              <a:t> </a:t>
            </a:r>
            <a:r>
              <a:rPr b="0" lang="it-IT" sz="2000" spc="-1" strike="noStrike" u="sng">
                <a:solidFill>
                  <a:srgbClr val="000000"/>
                </a:solidFill>
                <a:uFill>
                  <a:solidFill>
                    <a:srgbClr val="ffffff"/>
                  </a:solidFill>
                </a:uFill>
                <a:latin typeface="Arial"/>
                <a:ea typeface="Arial Unicode MS"/>
              </a:rPr>
              <a:t>e di esecuzione dei contratti pubblici</a:t>
            </a:r>
            <a:r>
              <a:rPr b="0" lang="it-IT" sz="2000" spc="-1" strike="noStrike">
                <a:solidFill>
                  <a:srgbClr val="000000"/>
                </a:solidFill>
                <a:latin typeface="Arial"/>
                <a:ea typeface="Arial Unicode MS"/>
              </a:rPr>
              <a:t>, di </a:t>
            </a:r>
            <a:r>
              <a:rPr b="0" lang="it-IT" sz="2000" spc="-1" strike="noStrike" u="sng">
                <a:solidFill>
                  <a:srgbClr val="000000"/>
                </a:solidFill>
                <a:uFill>
                  <a:solidFill>
                    <a:srgbClr val="ffffff"/>
                  </a:solidFill>
                </a:uFill>
                <a:latin typeface="Arial"/>
                <a:ea typeface="Arial Unicode MS"/>
              </a:rPr>
              <a:t>responsabile unico del procedimento</a:t>
            </a:r>
            <a:r>
              <a:rPr b="0" lang="it-IT" sz="2000" spc="-1" strike="noStrike">
                <a:solidFill>
                  <a:srgbClr val="000000"/>
                </a:solidFill>
                <a:latin typeface="Arial"/>
                <a:ea typeface="Arial Unicode MS"/>
              </a:rPr>
              <a:t>, di </a:t>
            </a:r>
            <a:r>
              <a:rPr b="0" lang="it-IT" sz="2000" spc="-1" strike="noStrike" u="sng">
                <a:solidFill>
                  <a:srgbClr val="000000"/>
                </a:solidFill>
                <a:uFill>
                  <a:solidFill>
                    <a:srgbClr val="ffffff"/>
                  </a:solidFill>
                </a:uFill>
                <a:latin typeface="Arial"/>
                <a:ea typeface="Arial Unicode MS"/>
              </a:rPr>
              <a:t>direzione dei lavori ovvero direzione dell’esecuzione</a:t>
            </a:r>
            <a:r>
              <a:rPr b="0" lang="it-IT" sz="2000" spc="-1" strike="noStrike">
                <a:solidFill>
                  <a:srgbClr val="000000"/>
                </a:solidFill>
                <a:latin typeface="Arial"/>
                <a:ea typeface="Arial Unicode MS"/>
              </a:rPr>
              <a:t> e di </a:t>
            </a:r>
            <a:r>
              <a:rPr b="0" lang="it-IT" sz="2000" spc="-1" strike="noStrike" u="sng">
                <a:solidFill>
                  <a:srgbClr val="000000"/>
                </a:solidFill>
                <a:uFill>
                  <a:solidFill>
                    <a:srgbClr val="ffffff"/>
                  </a:solidFill>
                </a:uFill>
                <a:latin typeface="Arial"/>
                <a:ea typeface="Arial Unicode MS"/>
              </a:rPr>
              <a:t>collaudo</a:t>
            </a:r>
            <a:r>
              <a:rPr b="0" lang="it-IT" sz="2000" spc="-1" strike="noStrike">
                <a:solidFill>
                  <a:srgbClr val="000000"/>
                </a:solidFill>
                <a:latin typeface="Arial"/>
                <a:ea typeface="Arial Unicode MS"/>
              </a:rPr>
              <a:t> tecnico amministrativo ovvero di verifica di conformità, di collaudatore statico ove necessario per consentire l’esecuzione del contratto nel rispetto dei documenti a base di gara, del progetto, dei tempi e costi prestabiliti.</a:t>
            </a:r>
            <a:endParaRPr b="0" lang="it-IT" sz="2000" spc="-1" strike="noStrike">
              <a:latin typeface="Arial"/>
            </a:endParaRPr>
          </a:p>
          <a:p>
            <a:pPr marL="457200" indent="-227520" algn="just">
              <a:lnSpc>
                <a:spcPct val="100000"/>
              </a:lnSpc>
            </a:pPr>
            <a:endParaRPr b="0" lang="it-IT" sz="2000" spc="-1" strike="noStrike">
              <a:latin typeface="Arial"/>
            </a:endParaRPr>
          </a:p>
        </p:txBody>
      </p:sp>
    </p:spTree>
  </p:cSld>
  <p:timing>
    <p:tnLst>
      <p:par>
        <p:cTn id="313" dur="indefinite" restart="never" nodeType="tmRoot">
          <p:childTnLst>
            <p:seq>
              <p:cTn id="314" dur="indefinite" nodeType="mainSeq">
                <p:childTnLst>
                  <p:par>
                    <p:cTn id="315" fill="hold">
                      <p:stCondLst>
                        <p:cond delay="0"/>
                      </p:stCondLst>
                      <p:childTnLst>
                        <p:par>
                          <p:cTn id="316" fill="hold">
                            <p:stCondLst>
                              <p:cond delay="0"/>
                            </p:stCondLst>
                            <p:childTnLst>
                              <p:par>
                                <p:cTn id="317" nodeType="afterEffect" fill="hold" presetClass="entr">
                                  <p:stCondLst>
                                    <p:cond delay="0"/>
                                  </p:stCondLst>
                                  <p:childTnLst>
                                    <p:set>
                                      <p:cBhvr>
                                        <p:cTn id="318" dur="1" fill="hold">
                                          <p:stCondLst>
                                            <p:cond delay="0"/>
                                          </p:stCondLst>
                                        </p:cTn>
                                        <p:tgtEl>
                                          <p:spTgt spid="402"/>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nodeType="clickEffect" fill="hold" presetClass="entr">
                                  <p:stCondLst>
                                    <p:cond delay="0"/>
                                  </p:stCondLst>
                                  <p:childTnLst>
                                    <p:set>
                                      <p:cBhvr>
                                        <p:cTn id="322"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86451DA1-2A91-42BB-A3E6-63843771D3DC}"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05"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L’affidamento sottosoglia – Le norme</a:t>
            </a:r>
            <a:endParaRPr b="0" lang="it-IT" sz="3600" spc="-1" strike="noStrike">
              <a:latin typeface="Arial"/>
            </a:endParaRPr>
          </a:p>
        </p:txBody>
      </p:sp>
      <p:sp>
        <p:nvSpPr>
          <p:cNvPr id="406" name="CustomShape 3"/>
          <p:cNvSpPr/>
          <p:nvPr/>
        </p:nvSpPr>
        <p:spPr>
          <a:xfrm>
            <a:off x="755640" y="1329120"/>
            <a:ext cx="8226360" cy="490500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Incipit dell'</a:t>
            </a:r>
            <a:r>
              <a:rPr b="1" lang="it-IT" sz="2000" spc="-1" strike="noStrike">
                <a:solidFill>
                  <a:srgbClr val="000000"/>
                </a:solidFill>
                <a:latin typeface="Arial"/>
                <a:ea typeface="Arial Unicode MS"/>
              </a:rPr>
              <a:t>art. 35</a:t>
            </a:r>
            <a:r>
              <a:rPr b="0" lang="it-IT" sz="2000" spc="-1" strike="noStrike">
                <a:solidFill>
                  <a:srgbClr val="000000"/>
                </a:solidFill>
                <a:latin typeface="Arial"/>
                <a:ea typeface="Arial Unicode MS"/>
              </a:rPr>
              <a:t>: </a:t>
            </a:r>
            <a:r>
              <a:rPr b="0" i="1" lang="it-IT" sz="2000" spc="-1" strike="noStrike">
                <a:solidFill>
                  <a:srgbClr val="000000"/>
                </a:solidFill>
                <a:latin typeface="Arial"/>
                <a:ea typeface="Arial Unicode MS"/>
              </a:rPr>
              <a:t>Ai fini dell’applicazione del presente codice, le soglie di rilevanza comunitaria sono:</a:t>
            </a:r>
            <a:r>
              <a:rPr b="0" lang="it-IT" sz="2000" spc="-1" strike="noStrike">
                <a:solidFill>
                  <a:srgbClr val="000000"/>
                </a:solidFill>
                <a:latin typeface="Arial"/>
                <a:ea typeface="Arial Unicode MS"/>
              </a:rPr>
              <a:t> </a:t>
            </a:r>
            <a:r>
              <a:rPr b="0" i="1" lang="it-IT" sz="2000" spc="-1" strike="noStrike">
                <a:solidFill>
                  <a:srgbClr val="000000"/>
                </a:solidFill>
                <a:latin typeface="Arial"/>
                <a:ea typeface="Arial Unicode MS"/>
              </a:rPr>
              <a:t>(...)</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Incipit dell’</a:t>
            </a:r>
            <a:r>
              <a:rPr b="1" lang="it-IT" sz="2000" spc="-1" strike="noStrike">
                <a:solidFill>
                  <a:srgbClr val="000000"/>
                </a:solidFill>
                <a:latin typeface="Arial"/>
                <a:ea typeface="Arial Unicode MS"/>
              </a:rPr>
              <a:t>art. 36</a:t>
            </a:r>
            <a:r>
              <a:rPr b="0" lang="it-IT" sz="2000" spc="-1" strike="noStrike">
                <a:solidFill>
                  <a:srgbClr val="000000"/>
                </a:solidFill>
                <a:latin typeface="Arial"/>
                <a:ea typeface="Arial Unicode MS"/>
              </a:rPr>
              <a:t>, </a:t>
            </a:r>
            <a:r>
              <a:rPr b="0" i="1" lang="it-IT" sz="2000" spc="-1" strike="noStrike">
                <a:solidFill>
                  <a:srgbClr val="000000"/>
                </a:solidFill>
                <a:latin typeface="Arial"/>
                <a:ea typeface="Arial Unicode MS"/>
              </a:rPr>
              <a:t>1. L'affidamento e l'esecuzione di lavori, servizi e forniture di importo inferiore alle soglie di cui all'articolo 35 avvengono nel rispetto dei principi di cui agli articoli 30, comma 1, 34 e  42, nonché del rispetto del principio di rotazione degli inviti e degli affidamenti (…)</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i="1" lang="it-IT" sz="2000" spc="-1" strike="noStrike">
                <a:solidFill>
                  <a:srgbClr val="000000"/>
                </a:solidFill>
                <a:latin typeface="Arial"/>
                <a:ea typeface="Arial Unicode MS"/>
              </a:rPr>
              <a:t>2. Fermo restando quanto previsto dagli articoli 37 e 38 e salva la possibilità di ricorrere alle procedure ordinarie, le stazioni appaltanti procedono all'affidamento di lavori, servizi e forniture di importo inferiore alle soglie di cui all'articolo 35, secondo le seguenti modalità: </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Quindi.. i contratti sottosoglia sono regolati dal solo medesimo articolo (e poche altre disposizioni che lo richiamano) e dai principi generali, e non da altro.</a:t>
            </a:r>
            <a:endParaRPr b="0" lang="it-IT" sz="2000" spc="-1" strike="noStrike">
              <a:latin typeface="Arial"/>
            </a:endParaRPr>
          </a:p>
        </p:txBody>
      </p:sp>
    </p:spTree>
  </p:cSld>
  <p:timing>
    <p:tnLst>
      <p:par>
        <p:cTn id="323" dur="indefinite" restart="never" nodeType="tmRoot">
          <p:childTnLst>
            <p:seq>
              <p:cTn id="324" dur="indefinite" nodeType="mainSeq">
                <p:childTnLst>
                  <p:par>
                    <p:cTn id="325" nodeType="clickEffect" fill="hold">
                      <p:stCondLst>
                        <p:cond delay="0"/>
                      </p:stCondLst>
                      <p:childTnLst>
                        <p:par>
                          <p:cTn id="326" nodeType="withEffect" fill="hold">
                            <p:stCondLst>
                              <p:cond delay="0"/>
                            </p:stCondLst>
                            <p:childTnLst>
                              <p:par>
                                <p:cTn id="327" nodeType="afterEffect" fill="hold" presetClass="entr" presetID="1">
                                  <p:stCondLst>
                                    <p:cond delay="0"/>
                                  </p:stCondLst>
                                  <p:childTnLst>
                                    <p:set>
                                      <p:cBhvr>
                                        <p:cTn id="328" dur="1" fill="hold">
                                          <p:stCondLst>
                                            <p:cond delay="0"/>
                                          </p:stCondLst>
                                        </p:cTn>
                                        <p:tgtEl>
                                          <p:spTgt spid="405"/>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1">
                                  <p:stCondLst>
                                    <p:cond delay="0"/>
                                  </p:stCondLst>
                                  <p:childTnLst>
                                    <p:set>
                                      <p:cBhvr>
                                        <p:cTn id="332" dur="1" fill="hold">
                                          <p:stCondLst>
                                            <p:cond delay="0"/>
                                          </p:stCondLst>
                                        </p:cTn>
                                        <p:tgtEl>
                                          <p:spTgt spid="406">
                                            <p:txEl>
                                              <p:pRg st="0" end="0"/>
                                            </p:txEl>
                                          </p:spTgt>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nodeType="clickEffect" fill="hold" presetClass="entr" presetID="1">
                                  <p:stCondLst>
                                    <p:cond delay="0"/>
                                  </p:stCondLst>
                                  <p:childTnLst>
                                    <p:set>
                                      <p:cBhvr>
                                        <p:cTn id="336" dur="1" fill="hold">
                                          <p:stCondLst>
                                            <p:cond delay="0"/>
                                          </p:stCondLst>
                                        </p:cTn>
                                        <p:tgtEl>
                                          <p:spTgt spid="406">
                                            <p:txEl>
                                              <p:pRg st="870" end="870"/>
                                            </p:txEl>
                                          </p:spTgt>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1">
                                  <p:stCondLst>
                                    <p:cond delay="0"/>
                                  </p:stCondLst>
                                  <p:childTnLst>
                                    <p:set>
                                      <p:cBhvr>
                                        <p:cTn id="340" dur="1" fill="hold">
                                          <p:stCondLst>
                                            <p:cond delay="0"/>
                                          </p:stCondLst>
                                        </p:cTn>
                                        <p:tgtEl>
                                          <p:spTgt spid="406">
                                            <p:txEl>
                                              <p:pRg st="870" end="870"/>
                                            </p:txEl>
                                          </p:spTgt>
                                        </p:tgtEl>
                                        <p:attrNameLst>
                                          <p:attrName>style.visibility</p:attrName>
                                        </p:attrNameLst>
                                      </p:cBhvr>
                                      <p:to>
                                        <p:strVal val="visible"/>
                                      </p:to>
                                    </p:set>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1">
                                  <p:stCondLst>
                                    <p:cond delay="0"/>
                                  </p:stCondLst>
                                  <p:childTnLst>
                                    <p:set>
                                      <p:cBhvr>
                                        <p:cTn id="344" dur="1" fill="hold">
                                          <p:stCondLst>
                                            <p:cond delay="0"/>
                                          </p:stCondLst>
                                        </p:cTn>
                                        <p:tgtEl>
                                          <p:spTgt spid="406">
                                            <p:txEl>
                                              <p:pRg st="870" end="87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A26AB7BD-D128-42A8-8F9B-B1919E83D9F0}"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08"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L’affidamento sottosoglia – i principi</a:t>
            </a:r>
            <a:endParaRPr b="0" lang="it-IT" sz="3600" spc="-1" strike="noStrike">
              <a:latin typeface="Arial"/>
            </a:endParaRPr>
          </a:p>
        </p:txBody>
      </p:sp>
      <p:sp>
        <p:nvSpPr>
          <p:cNvPr id="409"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a) principio di economicità: </a:t>
            </a:r>
            <a:r>
              <a:rPr b="0" lang="it-IT" sz="2000" spc="-1" strike="noStrike">
                <a:solidFill>
                  <a:srgbClr val="000000"/>
                </a:solidFill>
                <a:latin typeface="Arial"/>
                <a:ea typeface="Arial Unicode MS"/>
              </a:rPr>
              <a:t>l’uso ottimale delle risorse da impiegare nello svolgimento della selezione ovvero nell’esecuzione del contratto;</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b) principio di efficacia: </a:t>
            </a:r>
            <a:r>
              <a:rPr b="0" lang="it-IT" sz="2000" spc="-1" strike="noStrike">
                <a:solidFill>
                  <a:srgbClr val="000000"/>
                </a:solidFill>
                <a:latin typeface="Arial"/>
                <a:ea typeface="Arial Unicode MS"/>
              </a:rPr>
              <a:t>la congruità dei propri atti rispetto al conseguimento dello scopo e dell’interesse pubblico cui sono preordinati;</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c) principio di tempestività: </a:t>
            </a:r>
            <a:r>
              <a:rPr b="0" lang="it-IT" sz="2000" spc="-1" strike="noStrike">
                <a:solidFill>
                  <a:srgbClr val="000000"/>
                </a:solidFill>
                <a:latin typeface="Arial"/>
                <a:ea typeface="Arial Unicode MS"/>
              </a:rPr>
              <a:t>l’esigenza di non dilatare la durata del procedimento di selezione del contraente in assenza di obiettive ragioni;</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d) principio di correttezza: </a:t>
            </a:r>
            <a:r>
              <a:rPr b="0" lang="it-IT" sz="2000" spc="-1" strike="noStrike">
                <a:solidFill>
                  <a:srgbClr val="000000"/>
                </a:solidFill>
                <a:latin typeface="Arial"/>
                <a:ea typeface="Arial Unicode MS"/>
              </a:rPr>
              <a:t>una condotta leale ed improntata a buona fede, sia nella fase di affidamento sia in quella di esecuzione;</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e) principio di libera concorrenza: </a:t>
            </a:r>
            <a:r>
              <a:rPr b="0" lang="it-IT" sz="2000" spc="-1" strike="noStrike">
                <a:solidFill>
                  <a:srgbClr val="000000"/>
                </a:solidFill>
                <a:latin typeface="Arial"/>
                <a:ea typeface="Arial Unicode MS"/>
              </a:rPr>
              <a:t>l’effettiva contendibilità degli affidamenti da parte dei soggetti potenzialmente interessati;</a:t>
            </a:r>
            <a:endParaRPr b="0" lang="it-IT" sz="2000" spc="-1" strike="noStrike">
              <a:latin typeface="Arial"/>
            </a:endParaRPr>
          </a:p>
        </p:txBody>
      </p:sp>
    </p:spTree>
  </p:cSld>
  <p:timing>
    <p:tnLst>
      <p:par>
        <p:cTn id="345" dur="indefinite" restart="never" nodeType="tmRoot">
          <p:childTnLst>
            <p:seq>
              <p:cTn id="346" dur="indefinite" nodeType="mainSeq">
                <p:childTnLst>
                  <p:par>
                    <p:cTn id="347" nodeType="clickEffect" fill="hold">
                      <p:stCondLst>
                        <p:cond delay="0"/>
                      </p:stCondLst>
                      <p:childTnLst>
                        <p:par>
                          <p:cTn id="348" nodeType="withEffect" fill="hold">
                            <p:stCondLst>
                              <p:cond delay="0"/>
                            </p:stCondLst>
                            <p:childTnLst>
                              <p:par>
                                <p:cTn id="349" nodeType="afterEffect" fill="hold" presetClass="entr" presetID="1">
                                  <p:stCondLst>
                                    <p:cond delay="0"/>
                                  </p:stCondLst>
                                  <p:childTnLst>
                                    <p:set>
                                      <p:cBhvr>
                                        <p:cTn id="350" dur="1" fill="hold">
                                          <p:stCondLst>
                                            <p:cond delay="0"/>
                                          </p:stCondLst>
                                        </p:cTn>
                                        <p:tgtEl>
                                          <p:spTgt spid="408"/>
                                        </p:tgtEl>
                                        <p:attrNameLst>
                                          <p:attrName>style.visibility</p:attrName>
                                        </p:attrNameLst>
                                      </p:cBhvr>
                                      <p:to>
                                        <p:strVal val="visible"/>
                                      </p:to>
                                    </p:set>
                                  </p:childTnLst>
                                </p:cTn>
                              </p:par>
                            </p:childTnLst>
                          </p:cTn>
                        </p:par>
                      </p:childTnLst>
                    </p:cTn>
                  </p:par>
                  <p:par>
                    <p:cTn id="351" nodeType="clickEffect" fill="hold">
                      <p:stCondLst>
                        <p:cond delay="indefinite"/>
                      </p:stCondLst>
                      <p:childTnLst>
                        <p:par>
                          <p:cTn id="352" nodeType="withEffect" fill="hold">
                            <p:stCondLst>
                              <p:cond delay="0"/>
                            </p:stCondLst>
                            <p:childTnLst>
                              <p:par>
                                <p:cTn id="353" nodeType="clickEffect" fill="hold" presetClass="entr" presetID="1">
                                  <p:stCondLst>
                                    <p:cond delay="0"/>
                                  </p:stCondLst>
                                  <p:childTnLst>
                                    <p:set>
                                      <p:cBhvr>
                                        <p:cTn id="354" dur="1" fill="hold">
                                          <p:stCondLst>
                                            <p:cond delay="0"/>
                                          </p:stCondLst>
                                        </p:cTn>
                                        <p:tgtEl>
                                          <p:spTgt spid="409">
                                            <p:txEl>
                                              <p:pRg st="0" end="0"/>
                                            </p:txEl>
                                          </p:spTgt>
                                        </p:tgtEl>
                                        <p:attrNameLst>
                                          <p:attrName>style.visibility</p:attrName>
                                        </p:attrNameLst>
                                      </p:cBhvr>
                                      <p:to>
                                        <p:strVal val="visible"/>
                                      </p:to>
                                    </p:set>
                                  </p:childTnLst>
                                </p:cTn>
                              </p:par>
                            </p:childTnLst>
                          </p:cTn>
                        </p:par>
                      </p:childTnLst>
                    </p:cTn>
                  </p:par>
                  <p:par>
                    <p:cTn id="355" nodeType="clickEffect" fill="hold">
                      <p:stCondLst>
                        <p:cond delay="indefinite"/>
                      </p:stCondLst>
                      <p:childTnLst>
                        <p:par>
                          <p:cTn id="356" nodeType="withEffect" fill="hold">
                            <p:stCondLst>
                              <p:cond delay="0"/>
                            </p:stCondLst>
                            <p:childTnLst>
                              <p:par>
                                <p:cTn id="357" nodeType="clickEffect" fill="hold" presetClass="entr" presetID="1">
                                  <p:stCondLst>
                                    <p:cond delay="0"/>
                                  </p:stCondLst>
                                  <p:childTnLst>
                                    <p:set>
                                      <p:cBhvr>
                                        <p:cTn id="358" dur="1" fill="hold">
                                          <p:stCondLst>
                                            <p:cond delay="0"/>
                                          </p:stCondLst>
                                        </p:cTn>
                                        <p:tgtEl>
                                          <p:spTgt spid="409">
                                            <p:txEl>
                                              <p:pRg st="696" end="696"/>
                                            </p:txEl>
                                          </p:spTgt>
                                        </p:tgtEl>
                                        <p:attrNameLst>
                                          <p:attrName>style.visibility</p:attrName>
                                        </p:attrNameLst>
                                      </p:cBhvr>
                                      <p:to>
                                        <p:strVal val="visible"/>
                                      </p:to>
                                    </p:set>
                                  </p:childTnLst>
                                </p:cTn>
                              </p:par>
                            </p:childTnLst>
                          </p:cTn>
                        </p:par>
                      </p:childTnLst>
                    </p:cTn>
                  </p:par>
                  <p:par>
                    <p:cTn id="359" nodeType="clickEffect" fill="hold">
                      <p:stCondLst>
                        <p:cond delay="indefinite"/>
                      </p:stCondLst>
                      <p:childTnLst>
                        <p:par>
                          <p:cTn id="360" nodeType="withEffect" fill="hold">
                            <p:stCondLst>
                              <p:cond delay="0"/>
                            </p:stCondLst>
                            <p:childTnLst>
                              <p:par>
                                <p:cTn id="361" nodeType="clickEffect" fill="hold" presetClass="entr" presetID="1">
                                  <p:stCondLst>
                                    <p:cond delay="0"/>
                                  </p:stCondLst>
                                  <p:childTnLst>
                                    <p:set>
                                      <p:cBhvr>
                                        <p:cTn id="362" dur="1" fill="hold">
                                          <p:stCondLst>
                                            <p:cond delay="0"/>
                                          </p:stCondLst>
                                        </p:cTn>
                                        <p:tgtEl>
                                          <p:spTgt spid="409">
                                            <p:txEl>
                                              <p:pRg st="696" end="696"/>
                                            </p:txEl>
                                          </p:spTgt>
                                        </p:tgtEl>
                                        <p:attrNameLst>
                                          <p:attrName>style.visibility</p:attrName>
                                        </p:attrNameLst>
                                      </p:cBhvr>
                                      <p:to>
                                        <p:strVal val="visible"/>
                                      </p:to>
                                    </p:set>
                                  </p:childTnLst>
                                </p:cTn>
                              </p:par>
                            </p:childTnLst>
                          </p:cTn>
                        </p:par>
                      </p:childTnLst>
                    </p:cTn>
                  </p:par>
                  <p:par>
                    <p:cTn id="363" nodeType="clickEffect" fill="hold">
                      <p:stCondLst>
                        <p:cond delay="indefinite"/>
                      </p:stCondLst>
                      <p:childTnLst>
                        <p:par>
                          <p:cTn id="364" nodeType="withEffect" fill="hold">
                            <p:stCondLst>
                              <p:cond delay="0"/>
                            </p:stCondLst>
                            <p:childTnLst>
                              <p:par>
                                <p:cTn id="365" nodeType="clickEffect" fill="hold" presetClass="entr" presetID="1">
                                  <p:stCondLst>
                                    <p:cond delay="0"/>
                                  </p:stCondLst>
                                  <p:childTnLst>
                                    <p:set>
                                      <p:cBhvr>
                                        <p:cTn id="366" dur="1" fill="hold">
                                          <p:stCondLst>
                                            <p:cond delay="0"/>
                                          </p:stCondLst>
                                        </p:cTn>
                                        <p:tgtEl>
                                          <p:spTgt spid="409">
                                            <p:txEl>
                                              <p:pRg st="696" end="696"/>
                                            </p:txEl>
                                          </p:spTgt>
                                        </p:tgtEl>
                                        <p:attrNameLst>
                                          <p:attrName>style.visibility</p:attrName>
                                        </p:attrNameLst>
                                      </p:cBhvr>
                                      <p:to>
                                        <p:strVal val="visible"/>
                                      </p:to>
                                    </p:set>
                                  </p:childTnLst>
                                </p:cTn>
                              </p:par>
                            </p:childTnLst>
                          </p:cTn>
                        </p:par>
                      </p:childTnLst>
                    </p:cTn>
                  </p:par>
                  <p:par>
                    <p:cTn id="367" nodeType="clickEffect" fill="hold">
                      <p:stCondLst>
                        <p:cond delay="indefinite"/>
                      </p:stCondLst>
                      <p:childTnLst>
                        <p:par>
                          <p:cTn id="368" nodeType="withEffect" fill="hold">
                            <p:stCondLst>
                              <p:cond delay="0"/>
                            </p:stCondLst>
                            <p:childTnLst>
                              <p:par>
                                <p:cTn id="369" nodeType="clickEffect" fill="hold" presetClass="entr" presetID="1">
                                  <p:stCondLst>
                                    <p:cond delay="0"/>
                                  </p:stCondLst>
                                  <p:childTnLst>
                                    <p:set>
                                      <p:cBhvr>
                                        <p:cTn id="370" dur="1" fill="hold">
                                          <p:stCondLst>
                                            <p:cond delay="0"/>
                                          </p:stCondLst>
                                        </p:cTn>
                                        <p:tgtEl>
                                          <p:spTgt spid="409">
                                            <p:txEl>
                                              <p:pRg st="696" end="69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58F0F553-AAED-49E4-99C2-7CE95AC3F894}"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11" name="CustomShape 2"/>
          <p:cNvSpPr/>
          <p:nvPr/>
        </p:nvSpPr>
        <p:spPr>
          <a:xfrm>
            <a:off x="455760" y="457200"/>
            <a:ext cx="8226360" cy="73656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0000ff"/>
                </a:solidFill>
                <a:latin typeface="Arial"/>
                <a:ea typeface="Arial Unicode MS"/>
              </a:rPr>
              <a:t>L’affidamento sottosoglia – i principi</a:t>
            </a:r>
            <a:endParaRPr b="0" lang="it-IT" sz="3600" spc="-1" strike="noStrike">
              <a:latin typeface="Arial"/>
            </a:endParaRPr>
          </a:p>
        </p:txBody>
      </p:sp>
      <p:sp>
        <p:nvSpPr>
          <p:cNvPr id="412" name="CustomShape 3"/>
          <p:cNvSpPr/>
          <p:nvPr/>
        </p:nvSpPr>
        <p:spPr>
          <a:xfrm>
            <a:off x="755640" y="1413000"/>
            <a:ext cx="8226360" cy="482112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f) principio di non discriminazione e di parità di trattamento: </a:t>
            </a:r>
            <a:r>
              <a:rPr b="0" lang="it-IT" sz="2000" spc="-1" strike="noStrike">
                <a:solidFill>
                  <a:srgbClr val="000000"/>
                </a:solidFill>
                <a:latin typeface="Arial"/>
                <a:ea typeface="Arial Unicode MS"/>
              </a:rPr>
              <a:t>una valutazione equa ed imparziale dei concorrenti e l’eliminazione di ostacoli o restrizioni nella predisposizione delle offerte e nella loro valutazione;</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g) principio di trasparenza e pubblicità: </a:t>
            </a:r>
            <a:r>
              <a:rPr b="0" lang="it-IT" sz="2000" spc="-1" strike="noStrike">
                <a:solidFill>
                  <a:srgbClr val="000000"/>
                </a:solidFill>
                <a:latin typeface="Arial"/>
                <a:ea typeface="Arial Unicode MS"/>
              </a:rPr>
              <a:t>la conoscibilità delle procedure di gara, nonché l’uso di strumenti che consentano un accesso rapido e agevole alle informazioni relative alle procedure;</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h) principio di proporzionalità: </a:t>
            </a:r>
            <a:r>
              <a:rPr b="0" lang="it-IT" sz="2000" spc="-1" strike="noStrike">
                <a:solidFill>
                  <a:srgbClr val="000000"/>
                </a:solidFill>
                <a:latin typeface="Arial"/>
                <a:ea typeface="Arial Unicode MS"/>
              </a:rPr>
              <a:t>l’adeguatezza e idoneità dell’azione rispetto alle finalità e all’importo dell’affidamento;</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i) principio di rotazione</a:t>
            </a:r>
            <a:r>
              <a:rPr b="0" lang="it-IT" sz="2000" spc="-1" strike="noStrike">
                <a:solidFill>
                  <a:srgbClr val="000000"/>
                </a:solidFill>
                <a:latin typeface="Arial"/>
                <a:ea typeface="Arial Unicode MS"/>
              </a:rPr>
              <a:t>: il non consolidarsi di rapporti solo con alcune imprese, favorendo la distribuzione delle opportunità degli operatori economici di essere affidatari di un contratto pubblico. </a:t>
            </a:r>
            <a:endParaRPr b="0" lang="it-IT" sz="2000" spc="-1" strike="noStrike">
              <a:latin typeface="Arial"/>
            </a:endParaRPr>
          </a:p>
        </p:txBody>
      </p:sp>
    </p:spTree>
  </p:cSld>
  <p:timing>
    <p:tnLst>
      <p:par>
        <p:cTn id="371" dur="indefinite" restart="never" nodeType="tmRoot">
          <p:childTnLst>
            <p:seq>
              <p:cTn id="372" dur="indefinite" nodeType="mainSeq">
                <p:childTnLst>
                  <p:par>
                    <p:cTn id="373" nodeType="clickEffect" fill="hold">
                      <p:stCondLst>
                        <p:cond delay="0"/>
                      </p:stCondLst>
                      <p:childTnLst>
                        <p:par>
                          <p:cTn id="374" nodeType="withEffect" fill="hold">
                            <p:stCondLst>
                              <p:cond delay="0"/>
                            </p:stCondLst>
                            <p:childTnLst>
                              <p:par>
                                <p:cTn id="375" nodeType="afterEffect" fill="hold" presetClass="entr" presetID="1">
                                  <p:stCondLst>
                                    <p:cond delay="0"/>
                                  </p:stCondLst>
                                  <p:childTnLst>
                                    <p:set>
                                      <p:cBhvr>
                                        <p:cTn id="376" dur="1" fill="hold">
                                          <p:stCondLst>
                                            <p:cond delay="0"/>
                                          </p:stCondLst>
                                        </p:cTn>
                                        <p:tgtEl>
                                          <p:spTgt spid="411"/>
                                        </p:tgtEl>
                                        <p:attrNameLst>
                                          <p:attrName>style.visibility</p:attrName>
                                        </p:attrNameLst>
                                      </p:cBhvr>
                                      <p:to>
                                        <p:strVal val="visible"/>
                                      </p:to>
                                    </p:set>
                                  </p:childTnLst>
                                </p:cTn>
                              </p:par>
                            </p:childTnLst>
                          </p:cTn>
                        </p:par>
                      </p:childTnLst>
                    </p:cTn>
                  </p:par>
                  <p:par>
                    <p:cTn id="377" nodeType="clickEffect" fill="hold">
                      <p:stCondLst>
                        <p:cond delay="indefinite"/>
                      </p:stCondLst>
                      <p:childTnLst>
                        <p:par>
                          <p:cTn id="378" nodeType="withEffect" fill="hold">
                            <p:stCondLst>
                              <p:cond delay="0"/>
                            </p:stCondLst>
                            <p:childTnLst>
                              <p:par>
                                <p:cTn id="379" nodeType="clickEffect" fill="hold" presetClass="entr" presetID="1">
                                  <p:stCondLst>
                                    <p:cond delay="0"/>
                                  </p:stCondLst>
                                  <p:childTnLst>
                                    <p:set>
                                      <p:cBhvr>
                                        <p:cTn id="380" dur="1" fill="hold">
                                          <p:stCondLst>
                                            <p:cond delay="0"/>
                                          </p:stCondLst>
                                        </p:cTn>
                                        <p:tgtEl>
                                          <p:spTgt spid="412">
                                            <p:txEl>
                                              <p:pRg st="0" end="0"/>
                                            </p:txEl>
                                          </p:spTgt>
                                        </p:tgtEl>
                                        <p:attrNameLst>
                                          <p:attrName>style.visibility</p:attrName>
                                        </p:attrNameLst>
                                      </p:cBhvr>
                                      <p:to>
                                        <p:strVal val="visible"/>
                                      </p:to>
                                    </p:set>
                                  </p:childTnLst>
                                </p:cTn>
                              </p:par>
                            </p:childTnLst>
                          </p:cTn>
                        </p:par>
                      </p:childTnLst>
                    </p:cTn>
                  </p:par>
                  <p:par>
                    <p:cTn id="381" nodeType="clickEffect" fill="hold">
                      <p:stCondLst>
                        <p:cond delay="indefinite"/>
                      </p:stCondLst>
                      <p:childTnLst>
                        <p:par>
                          <p:cTn id="382" nodeType="withEffect" fill="hold">
                            <p:stCondLst>
                              <p:cond delay="0"/>
                            </p:stCondLst>
                            <p:childTnLst>
                              <p:par>
                                <p:cTn id="383" nodeType="clickEffect" fill="hold" presetClass="entr" presetID="1">
                                  <p:stCondLst>
                                    <p:cond delay="0"/>
                                  </p:stCondLst>
                                  <p:childTnLst>
                                    <p:set>
                                      <p:cBhvr>
                                        <p:cTn id="384" dur="1" fill="hold">
                                          <p:stCondLst>
                                            <p:cond delay="0"/>
                                          </p:stCondLst>
                                        </p:cTn>
                                        <p:tgtEl>
                                          <p:spTgt spid="412">
                                            <p:txEl>
                                              <p:pRg st="744" end="744"/>
                                            </p:txEl>
                                          </p:spTgt>
                                        </p:tgtEl>
                                        <p:attrNameLst>
                                          <p:attrName>style.visibility</p:attrName>
                                        </p:attrNameLst>
                                      </p:cBhvr>
                                      <p:to>
                                        <p:strVal val="visible"/>
                                      </p:to>
                                    </p:set>
                                  </p:childTnLst>
                                </p:cTn>
                              </p:par>
                            </p:childTnLst>
                          </p:cTn>
                        </p:par>
                      </p:childTnLst>
                    </p:cTn>
                  </p:par>
                  <p:par>
                    <p:cTn id="385" nodeType="clickEffect" fill="hold">
                      <p:stCondLst>
                        <p:cond delay="indefinite"/>
                      </p:stCondLst>
                      <p:childTnLst>
                        <p:par>
                          <p:cTn id="386" nodeType="withEffect" fill="hold">
                            <p:stCondLst>
                              <p:cond delay="0"/>
                            </p:stCondLst>
                            <p:childTnLst>
                              <p:par>
                                <p:cTn id="387" nodeType="clickEffect" fill="hold" presetClass="entr" presetID="1">
                                  <p:stCondLst>
                                    <p:cond delay="0"/>
                                  </p:stCondLst>
                                  <p:childTnLst>
                                    <p:set>
                                      <p:cBhvr>
                                        <p:cTn id="388" dur="1" fill="hold">
                                          <p:stCondLst>
                                            <p:cond delay="0"/>
                                          </p:stCondLst>
                                        </p:cTn>
                                        <p:tgtEl>
                                          <p:spTgt spid="412">
                                            <p:txEl>
                                              <p:pRg st="744" end="744"/>
                                            </p:txEl>
                                          </p:spTgt>
                                        </p:tgtEl>
                                        <p:attrNameLst>
                                          <p:attrName>style.visibility</p:attrName>
                                        </p:attrNameLst>
                                      </p:cBhvr>
                                      <p:to>
                                        <p:strVal val="visible"/>
                                      </p:to>
                                    </p:set>
                                  </p:childTnLst>
                                </p:cTn>
                              </p:par>
                            </p:childTnLst>
                          </p:cTn>
                        </p:par>
                      </p:childTnLst>
                    </p:cTn>
                  </p:par>
                  <p:par>
                    <p:cTn id="389" nodeType="clickEffect" fill="hold">
                      <p:stCondLst>
                        <p:cond delay="indefinite"/>
                      </p:stCondLst>
                      <p:childTnLst>
                        <p:par>
                          <p:cTn id="390" nodeType="withEffect" fill="hold">
                            <p:stCondLst>
                              <p:cond delay="0"/>
                            </p:stCondLst>
                            <p:childTnLst>
                              <p:par>
                                <p:cTn id="391" nodeType="clickEffect" fill="hold" presetClass="entr" presetID="1">
                                  <p:stCondLst>
                                    <p:cond delay="0"/>
                                  </p:stCondLst>
                                  <p:childTnLst>
                                    <p:set>
                                      <p:cBhvr>
                                        <p:cTn id="392" dur="1" fill="hold">
                                          <p:stCondLst>
                                            <p:cond delay="0"/>
                                          </p:stCondLst>
                                        </p:cTn>
                                        <p:tgtEl>
                                          <p:spTgt spid="412">
                                            <p:txEl>
                                              <p:pRg st="744" end="74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7CF818B3-6CF4-4479-86D6-7D9E4FD6BCD7}"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14" name="CustomShape 2"/>
          <p:cNvSpPr/>
          <p:nvPr/>
        </p:nvSpPr>
        <p:spPr>
          <a:xfrm>
            <a:off x="455760" y="457200"/>
            <a:ext cx="8226360" cy="73656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200" spc="-1" strike="noStrike">
                <a:solidFill>
                  <a:srgbClr val="0000ff"/>
                </a:solidFill>
                <a:latin typeface="Arial"/>
                <a:ea typeface="Arial Unicode MS"/>
              </a:rPr>
              <a:t>L’affidamento sottosoglia  </a:t>
            </a:r>
            <a:endParaRPr b="0" lang="it-IT" sz="3200" spc="-1" strike="noStrike">
              <a:latin typeface="Arial"/>
            </a:endParaRPr>
          </a:p>
          <a:p>
            <a:pPr algn="ctr">
              <a:lnSpc>
                <a:spcPct val="100000"/>
              </a:lnSpc>
            </a:pPr>
            <a:r>
              <a:rPr b="0" lang="it-IT" sz="3200" spc="-1" strike="noStrike">
                <a:solidFill>
                  <a:srgbClr val="0000ff"/>
                </a:solidFill>
                <a:latin typeface="Arial"/>
                <a:ea typeface="Arial Unicode MS"/>
              </a:rPr>
              <a:t>Il principio di rotazione</a:t>
            </a:r>
            <a:endParaRPr b="0" lang="it-IT" sz="3200" spc="-1" strike="noStrike">
              <a:latin typeface="Arial"/>
            </a:endParaRPr>
          </a:p>
        </p:txBody>
      </p:sp>
      <p:sp>
        <p:nvSpPr>
          <p:cNvPr id="415" name="CustomShape 3"/>
          <p:cNvSpPr/>
          <p:nvPr/>
        </p:nvSpPr>
        <p:spPr>
          <a:xfrm>
            <a:off x="755640" y="1556640"/>
            <a:ext cx="8226360" cy="467712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La Pubblica amministrazione, nel suo operare, deve considerare tali principi come una matrice nella quale, secondo la prevalenza della dottrina, </a:t>
            </a:r>
            <a:r>
              <a:rPr b="0" lang="it-IT" sz="2000" spc="-1" strike="noStrike" u="sng">
                <a:solidFill>
                  <a:srgbClr val="000000"/>
                </a:solidFill>
                <a:uFill>
                  <a:solidFill>
                    <a:srgbClr val="ffffff"/>
                  </a:solidFill>
                </a:uFill>
                <a:latin typeface="Arial"/>
                <a:ea typeface="Arial Unicode MS"/>
              </a:rPr>
              <a:t>tutti hanno la stessa valenza</a:t>
            </a:r>
            <a:r>
              <a:rPr b="0" lang="it-IT" sz="2000" spc="-1" strike="noStrike">
                <a:solidFill>
                  <a:srgbClr val="000000"/>
                </a:solidFill>
                <a:latin typeface="Arial"/>
                <a:ea typeface="Arial Unicode MS"/>
              </a:rPr>
              <a:t>. </a:t>
            </a:r>
            <a:r>
              <a:rPr b="0" lang="it-IT" sz="1800" spc="-1" strike="noStrike">
                <a:solidFill>
                  <a:srgbClr val="000000"/>
                </a:solidFill>
                <a:latin typeface="Arial"/>
                <a:ea typeface="Arial Unicode MS"/>
              </a:rPr>
              <a:t>(“</a:t>
            </a:r>
            <a:r>
              <a:rPr b="0" i="1" lang="it-IT" sz="1800" spc="-1" strike="noStrike">
                <a:solidFill>
                  <a:srgbClr val="000000"/>
                </a:solidFill>
                <a:latin typeface="Arial"/>
                <a:ea typeface="Arial Unicode MS"/>
              </a:rPr>
              <a:t>Tutti pariordinati e tutti necessari</a:t>
            </a:r>
            <a:r>
              <a:rPr b="0" lang="it-IT" sz="1800" spc="-1" strike="noStrike">
                <a:solidFill>
                  <a:srgbClr val="000000"/>
                </a:solidFill>
                <a:latin typeface="Arial"/>
                <a:ea typeface="Arial Unicode MS"/>
              </a:rPr>
              <a:t>”, FERRARI G. in Codice degli appalti pubblici, a cura di R. Garofoli e G. Ferrari, Nel diritto Editore, VI ed. 2013, p. 476.) </a:t>
            </a:r>
            <a:endParaRPr b="0" lang="it-IT" sz="1800" spc="-1" strike="noStrike">
              <a:latin typeface="Arial"/>
            </a:endParaRPr>
          </a:p>
          <a:p>
            <a:pPr>
              <a:lnSpc>
                <a:spcPct val="100000"/>
              </a:lnSpc>
              <a:spcBef>
                <a:spcPts val="799"/>
              </a:spcBef>
            </a:pPr>
            <a:endParaRPr b="0" lang="it-IT" sz="1800" spc="-1" strike="noStrike">
              <a:latin typeface="Arial"/>
            </a:endParaRPr>
          </a:p>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principio di rotazione</a:t>
            </a:r>
            <a:r>
              <a:rPr b="0" lang="it-IT" sz="2000" spc="-1" strike="noStrike">
                <a:solidFill>
                  <a:srgbClr val="000000"/>
                </a:solidFill>
                <a:latin typeface="Arial"/>
                <a:ea typeface="Arial Unicode MS"/>
              </a:rPr>
              <a:t>: il non consolidarsi di rapporti solo con alcune imprese, favorendo la distribuzione delle opportunità degli operatori economici di essere affidatari di un contratto pubblico. </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E il principio di libertà della concorrenza?</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E il principio di buon andamento di cui all’art. 97 Cost.?</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E le norme sul rating d’impresa?</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E nelle procedure aperte?</a:t>
            </a:r>
            <a:endParaRPr b="0" lang="it-IT" sz="2000" spc="-1" strike="noStrike">
              <a:latin typeface="Arial"/>
            </a:endParaRPr>
          </a:p>
        </p:txBody>
      </p:sp>
    </p:spTree>
  </p:cSld>
  <p:timing>
    <p:tnLst>
      <p:par>
        <p:cTn id="393" dur="indefinite" restart="never" nodeType="tmRoot">
          <p:childTnLst>
            <p:seq>
              <p:cTn id="394" dur="indefinite" nodeType="mainSeq">
                <p:childTnLst>
                  <p:par>
                    <p:cTn id="395" nodeType="clickEffect" fill="hold">
                      <p:stCondLst>
                        <p:cond delay="0"/>
                      </p:stCondLst>
                      <p:childTnLst>
                        <p:par>
                          <p:cTn id="396" nodeType="withEffect" fill="hold">
                            <p:stCondLst>
                              <p:cond delay="0"/>
                            </p:stCondLst>
                            <p:childTnLst>
                              <p:par>
                                <p:cTn id="397" nodeType="afterEffect" fill="hold" presetClass="entr" presetID="1">
                                  <p:stCondLst>
                                    <p:cond delay="0"/>
                                  </p:stCondLst>
                                  <p:childTnLst>
                                    <p:set>
                                      <p:cBhvr>
                                        <p:cTn id="398" dur="1" fill="hold">
                                          <p:stCondLst>
                                            <p:cond delay="0"/>
                                          </p:stCondLst>
                                        </p:cTn>
                                        <p:tgtEl>
                                          <p:spTgt spid="414"/>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1">
                                  <p:stCondLst>
                                    <p:cond delay="0"/>
                                  </p:stCondLst>
                                  <p:childTnLst>
                                    <p:set>
                                      <p:cBhvr>
                                        <p:cTn id="402" dur="1" fill="hold">
                                          <p:stCondLst>
                                            <p:cond delay="0"/>
                                          </p:stCondLst>
                                        </p:cTn>
                                        <p:tgtEl>
                                          <p:spTgt spid="415">
                                            <p:txEl>
                                              <p:pRg st="706" end="706"/>
                                            </p:txEl>
                                          </p:spTgt>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nodeType="clickEffect" fill="hold" presetClass="entr" presetID="1">
                                  <p:stCondLst>
                                    <p:cond delay="0"/>
                                  </p:stCondLst>
                                  <p:childTnLst>
                                    <p:set>
                                      <p:cBhvr>
                                        <p:cTn id="406" dur="1" fill="hold">
                                          <p:stCondLst>
                                            <p:cond delay="0"/>
                                          </p:stCondLst>
                                        </p:cTn>
                                        <p:tgtEl>
                                          <p:spTgt spid="415">
                                            <p:txEl>
                                              <p:pRg st="706" end="706"/>
                                            </p:txEl>
                                          </p:spTgt>
                                        </p:tgtEl>
                                        <p:attrNameLst>
                                          <p:attrName>style.visibility</p:attrName>
                                        </p:attrNameLst>
                                      </p:cBhvr>
                                      <p:to>
                                        <p:strVal val="visible"/>
                                      </p:to>
                                    </p:set>
                                  </p:childTnLst>
                                </p:cTn>
                              </p:par>
                            </p:childTnLst>
                          </p:cTn>
                        </p:par>
                      </p:childTnLst>
                    </p:cTn>
                  </p:par>
                  <p:par>
                    <p:cTn id="407" fill="hold">
                      <p:stCondLst>
                        <p:cond delay="indefinite"/>
                      </p:stCondLst>
                      <p:childTnLst>
                        <p:par>
                          <p:cTn id="408" fill="hold">
                            <p:stCondLst>
                              <p:cond delay="0"/>
                            </p:stCondLst>
                            <p:childTnLst>
                              <p:par>
                                <p:cTn id="409" nodeType="clickEffect" fill="hold" presetClass="entr" presetID="1">
                                  <p:stCondLst>
                                    <p:cond delay="0"/>
                                  </p:stCondLst>
                                  <p:childTnLst>
                                    <p:set>
                                      <p:cBhvr>
                                        <p:cTn id="410" dur="1" fill="hold">
                                          <p:stCondLst>
                                            <p:cond delay="0"/>
                                          </p:stCondLst>
                                        </p:cTn>
                                        <p:tgtEl>
                                          <p:spTgt spid="415">
                                            <p:txEl>
                                              <p:pRg st="706" end="706"/>
                                            </p:txEl>
                                          </p:spTgt>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1">
                                  <p:stCondLst>
                                    <p:cond delay="0"/>
                                  </p:stCondLst>
                                  <p:childTnLst>
                                    <p:set>
                                      <p:cBhvr>
                                        <p:cTn id="414" dur="1" fill="hold">
                                          <p:stCondLst>
                                            <p:cond delay="0"/>
                                          </p:stCondLst>
                                        </p:cTn>
                                        <p:tgtEl>
                                          <p:spTgt spid="415">
                                            <p:txEl>
                                              <p:pRg st="706" end="706"/>
                                            </p:txEl>
                                          </p:spTgt>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nodeType="clickEffect" fill="hold" presetClass="entr" presetID="1">
                                  <p:stCondLst>
                                    <p:cond delay="0"/>
                                  </p:stCondLst>
                                  <p:childTnLst>
                                    <p:set>
                                      <p:cBhvr>
                                        <p:cTn id="418" dur="1" fill="hold">
                                          <p:stCondLst>
                                            <p:cond delay="0"/>
                                          </p:stCondLst>
                                        </p:cTn>
                                        <p:tgtEl>
                                          <p:spTgt spid="415">
                                            <p:txEl>
                                              <p:pRg st="706" end="706"/>
                                            </p:txEl>
                                          </p:spTgt>
                                        </p:tgtEl>
                                        <p:attrNameLst>
                                          <p:attrName>style.visibility</p:attrName>
                                        </p:attrNameLst>
                                      </p:cBhvr>
                                      <p:to>
                                        <p:strVal val="visible"/>
                                      </p:to>
                                    </p:set>
                                  </p:childTnLst>
                                </p:cTn>
                              </p:par>
                            </p:childTnLst>
                          </p:cTn>
                        </p:par>
                      </p:childTnLst>
                    </p:cTn>
                  </p:par>
                  <p:par>
                    <p:cTn id="419" fill="hold">
                      <p:stCondLst>
                        <p:cond delay="indefinite"/>
                      </p:stCondLst>
                      <p:childTnLst>
                        <p:par>
                          <p:cTn id="420" fill="hold">
                            <p:stCondLst>
                              <p:cond delay="0"/>
                            </p:stCondLst>
                            <p:childTnLst>
                              <p:par>
                                <p:cTn id="421" nodeType="clickEffect" fill="hold" presetClass="entr" presetID="1">
                                  <p:stCondLst>
                                    <p:cond delay="0"/>
                                  </p:stCondLst>
                                  <p:childTnLst>
                                    <p:set>
                                      <p:cBhvr>
                                        <p:cTn id="422" dur="1" fill="hold">
                                          <p:stCondLst>
                                            <p:cond delay="0"/>
                                          </p:stCondLst>
                                        </p:cTn>
                                        <p:tgtEl>
                                          <p:spTgt spid="415">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A363FB6A-FA52-4D57-B15C-7AB98A4106EF}"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17" name="CustomShape 2"/>
          <p:cNvSpPr/>
          <p:nvPr/>
        </p:nvSpPr>
        <p:spPr>
          <a:xfrm>
            <a:off x="455760" y="457200"/>
            <a:ext cx="8226360" cy="73656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200" spc="-1" strike="noStrike">
                <a:solidFill>
                  <a:srgbClr val="0000ff"/>
                </a:solidFill>
                <a:latin typeface="Arial"/>
                <a:ea typeface="Arial Unicode MS"/>
              </a:rPr>
              <a:t>L’affidamento sottosoglia  </a:t>
            </a:r>
            <a:endParaRPr b="0" lang="it-IT" sz="3200" spc="-1" strike="noStrike">
              <a:latin typeface="Arial"/>
            </a:endParaRPr>
          </a:p>
          <a:p>
            <a:pPr algn="ctr">
              <a:lnSpc>
                <a:spcPct val="100000"/>
              </a:lnSpc>
            </a:pPr>
            <a:r>
              <a:rPr b="0" lang="it-IT" sz="3200" spc="-1" strike="noStrike">
                <a:solidFill>
                  <a:srgbClr val="0000ff"/>
                </a:solidFill>
                <a:latin typeface="Arial"/>
                <a:ea typeface="Arial Unicode MS"/>
              </a:rPr>
              <a:t>Il principio di rotazione – la giurisprudenza</a:t>
            </a:r>
            <a:endParaRPr b="0" lang="it-IT" sz="3200" spc="-1" strike="noStrike">
              <a:latin typeface="Arial"/>
            </a:endParaRPr>
          </a:p>
        </p:txBody>
      </p:sp>
      <p:sp>
        <p:nvSpPr>
          <p:cNvPr id="418" name="CustomShape 3"/>
          <p:cNvSpPr/>
          <p:nvPr/>
        </p:nvSpPr>
        <p:spPr>
          <a:xfrm>
            <a:off x="755640" y="1556640"/>
            <a:ext cx="8226360" cy="4677120"/>
          </a:xfrm>
          <a:prstGeom prst="rect">
            <a:avLst/>
          </a:prstGeom>
          <a:noFill/>
          <a:ln>
            <a:noFill/>
          </a:ln>
        </p:spPr>
        <p:style>
          <a:lnRef idx="0"/>
          <a:fillRef idx="0"/>
          <a:effectRef idx="0"/>
          <a:fontRef idx="minor"/>
        </p:style>
        <p:txBody>
          <a:bodyPr lIns="90000" rIns="90000" tIns="46800" bIns="46800"/>
          <a:p>
            <a:pPr marL="343080" indent="-339840">
              <a:lnSpc>
                <a:spcPct val="100000"/>
              </a:lnSpc>
              <a:spcBef>
                <a:spcPts val="799"/>
              </a:spcBef>
              <a:buClr>
                <a:srgbClr val="00007d"/>
              </a:buClr>
              <a:buFont typeface="StarSymbol"/>
              <a:buChar char="-"/>
            </a:pPr>
            <a:r>
              <a:rPr b="0" lang="it-IT" sz="2000" spc="-1" strike="noStrike">
                <a:solidFill>
                  <a:srgbClr val="000000"/>
                </a:solidFill>
                <a:latin typeface="Arial"/>
                <a:ea typeface="Arial Unicode MS"/>
              </a:rPr>
              <a:t>Il principio di rotazione impone l’esclusione del gestore che ha già vinto, anche una precedente procedura aperta (Consiglo di Stato, sez. V, 5.3.2019, n. 1524; TAR Toscana, n. 17/2018; Consiglio di Stato n. 4125/2017; id. n. 5854/2017)</a:t>
            </a:r>
            <a:endParaRPr b="0" lang="it-IT" sz="2000" spc="-1" strike="noStrike">
              <a:latin typeface="Arial"/>
            </a:endParaRPr>
          </a:p>
          <a:p>
            <a:pPr marL="343080" indent="-339840">
              <a:lnSpc>
                <a:spcPct val="100000"/>
              </a:lnSpc>
              <a:spcBef>
                <a:spcPts val="799"/>
              </a:spcBef>
              <a:buClr>
                <a:srgbClr val="00007d"/>
              </a:buClr>
              <a:buFont typeface="StarSymbol"/>
              <a:buChar char="-"/>
            </a:pPr>
            <a:r>
              <a:rPr b="0" lang="it-IT" sz="2000" spc="-1" strike="noStrike">
                <a:solidFill>
                  <a:srgbClr val="000000"/>
                </a:solidFill>
                <a:latin typeface="Arial"/>
                <a:ea typeface="Arial Unicode MS"/>
              </a:rPr>
              <a:t>...perfino se il precedente aggiudicatario è l’unico concorrente (!) (TAR Napoli n. 4981/2016)</a:t>
            </a:r>
            <a:endParaRPr b="0" lang="it-IT" sz="2000" spc="-1" strike="noStrike">
              <a:latin typeface="Arial"/>
            </a:endParaRPr>
          </a:p>
          <a:p>
            <a:pPr marL="343080" indent="-339840">
              <a:lnSpc>
                <a:spcPct val="100000"/>
              </a:lnSpc>
              <a:spcBef>
                <a:spcPts val="799"/>
              </a:spcBef>
              <a:buClr>
                <a:srgbClr val="00007d"/>
              </a:buClr>
              <a:buFont typeface="StarSymbol"/>
              <a:buChar char="-"/>
            </a:pPr>
            <a:r>
              <a:rPr b="0" lang="it-IT" sz="2000" spc="-1" strike="noStrike">
                <a:solidFill>
                  <a:srgbClr val="000000"/>
                </a:solidFill>
                <a:latin typeface="Arial"/>
                <a:ea typeface="Arial Unicode MS"/>
              </a:rPr>
              <a:t>…</a:t>
            </a:r>
            <a:r>
              <a:rPr b="0" lang="it-IT" sz="2000" spc="-1" strike="noStrike">
                <a:solidFill>
                  <a:srgbClr val="000000"/>
                </a:solidFill>
                <a:latin typeface="Arial"/>
                <a:ea typeface="Arial Unicode MS"/>
              </a:rPr>
              <a:t>salvo eccezioni e motivazioni adeguate (C.di St. , sez VI, 31.8.2017, n. 4125; Linee guida ANAC n. 4)</a:t>
            </a:r>
            <a:endParaRPr b="0" lang="it-IT" sz="2000" spc="-1" strike="noStrike">
              <a:latin typeface="Arial"/>
            </a:endParaRPr>
          </a:p>
          <a:p>
            <a:pPr>
              <a:lnSpc>
                <a:spcPct val="100000"/>
              </a:lnSpc>
              <a:spcBef>
                <a:spcPts val="799"/>
              </a:spcBef>
            </a:pPr>
            <a:endParaRPr b="0" lang="it-IT" sz="2000" spc="-1" strike="noStrike">
              <a:latin typeface="Arial"/>
            </a:endParaRPr>
          </a:p>
          <a:p>
            <a:pPr marL="343080" indent="-339840">
              <a:lnSpc>
                <a:spcPct val="100000"/>
              </a:lnSpc>
              <a:spcBef>
                <a:spcPts val="799"/>
              </a:spcBef>
              <a:buClr>
                <a:srgbClr val="00007d"/>
              </a:buClr>
              <a:buFont typeface="StarSymbol"/>
              <a:buChar char="-"/>
            </a:pPr>
            <a:r>
              <a:rPr b="0" lang="it-IT" sz="2000" spc="-1" strike="noStrike">
                <a:solidFill>
                  <a:srgbClr val="000000"/>
                </a:solidFill>
                <a:latin typeface="Arial"/>
                <a:ea typeface="Arial Unicode MS"/>
              </a:rPr>
              <a:t>Il principio di rotazione è servente e strumentale rispetto a quello della concorrenza (TAR Toscana, sez. II, 22.12.2017, n. 1665; TAR Calabria, 20.7.2019, n. 1457)</a:t>
            </a:r>
            <a:endParaRPr b="0" lang="it-IT" sz="2000" spc="-1" strike="noStrike">
              <a:latin typeface="Arial"/>
            </a:endParaRPr>
          </a:p>
        </p:txBody>
      </p:sp>
    </p:spTree>
  </p:cSld>
  <p:timing>
    <p:tnLst>
      <p:par>
        <p:cTn id="423" dur="indefinite" restart="never" nodeType="tmRoot">
          <p:childTnLst>
            <p:seq>
              <p:cTn id="424" dur="indefinite" nodeType="mainSeq">
                <p:childTnLst>
                  <p:par>
                    <p:cTn id="425" nodeType="clickEffect" fill="hold">
                      <p:stCondLst>
                        <p:cond delay="0"/>
                      </p:stCondLst>
                      <p:childTnLst>
                        <p:par>
                          <p:cTn id="426" nodeType="withEffect" fill="hold">
                            <p:stCondLst>
                              <p:cond delay="0"/>
                            </p:stCondLst>
                            <p:childTnLst>
                              <p:par>
                                <p:cTn id="427" nodeType="afterEffect" fill="hold" presetClass="entr" presetID="1">
                                  <p:stCondLst>
                                    <p:cond delay="0"/>
                                  </p:stCondLst>
                                  <p:childTnLst>
                                    <p:set>
                                      <p:cBhvr>
                                        <p:cTn id="428" dur="1" fill="hold">
                                          <p:stCondLst>
                                            <p:cond delay="0"/>
                                          </p:stCondLst>
                                        </p:cTn>
                                        <p:tgtEl>
                                          <p:spTgt spid="417"/>
                                        </p:tgtEl>
                                        <p:attrNameLst>
                                          <p:attrName>style.visibility</p:attrName>
                                        </p:attrNameLst>
                                      </p:cBhvr>
                                      <p:to>
                                        <p:strVal val="visible"/>
                                      </p:to>
                                    </p:set>
                                  </p:childTnLst>
                                </p:cTn>
                              </p:par>
                            </p:childTnLst>
                          </p:cTn>
                        </p:par>
                      </p:childTnLst>
                    </p:cTn>
                  </p:par>
                  <p:par>
                    <p:cTn id="429" fill="hold">
                      <p:stCondLst>
                        <p:cond delay="indefinite"/>
                      </p:stCondLst>
                      <p:childTnLst>
                        <p:par>
                          <p:cTn id="430" fill="hold">
                            <p:stCondLst>
                              <p:cond delay="0"/>
                            </p:stCondLst>
                            <p:childTnLst>
                              <p:par>
                                <p:cTn id="431" nodeType="clickEffect" fill="hold" presetClass="entr" presetID="1">
                                  <p:stCondLst>
                                    <p:cond delay="0"/>
                                  </p:stCondLst>
                                  <p:childTnLst>
                                    <p:set>
                                      <p:cBhvr>
                                        <p:cTn id="432"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nodeType="clickEffect" fill="hold" presetClass="entr" presetID="1">
                                  <p:stCondLst>
                                    <p:cond delay="0"/>
                                  </p:stCondLst>
                                  <p:childTnLst>
                                    <p:set>
                                      <p:cBhvr>
                                        <p:cTn id="436" dur="1" fill="hold">
                                          <p:stCondLst>
                                            <p:cond delay="0"/>
                                          </p:stCondLst>
                                        </p:cTn>
                                        <p:tgtEl>
                                          <p:spTgt spid="418">
                                            <p:txEl>
                                              <p:pRg st="601" end="601"/>
                                            </p:txEl>
                                          </p:spTgt>
                                        </p:tgtEl>
                                        <p:attrNameLst>
                                          <p:attrName>style.visibility</p:attrName>
                                        </p:attrNameLst>
                                      </p:cBhvr>
                                      <p:to>
                                        <p:strVal val="visible"/>
                                      </p:to>
                                    </p:set>
                                  </p:childTnLst>
                                </p:cTn>
                              </p:par>
                            </p:childTnLst>
                          </p:cTn>
                        </p:par>
                      </p:childTnLst>
                    </p:cTn>
                  </p:par>
                  <p:par>
                    <p:cTn id="437" fill="hold">
                      <p:stCondLst>
                        <p:cond delay="indefinite"/>
                      </p:stCondLst>
                      <p:childTnLst>
                        <p:par>
                          <p:cTn id="438" fill="hold">
                            <p:stCondLst>
                              <p:cond delay="0"/>
                            </p:stCondLst>
                            <p:childTnLst>
                              <p:par>
                                <p:cTn id="439" nodeType="clickEffect" fill="hold" presetClass="entr" presetID="1">
                                  <p:stCondLst>
                                    <p:cond delay="0"/>
                                  </p:stCondLst>
                                  <p:childTnLst>
                                    <p:set>
                                      <p:cBhvr>
                                        <p:cTn id="440" dur="1" fill="hold">
                                          <p:stCondLst>
                                            <p:cond delay="0"/>
                                          </p:stCondLst>
                                        </p:cTn>
                                        <p:tgtEl>
                                          <p:spTgt spid="418">
                                            <p:txEl>
                                              <p:pRg st="601" end="601"/>
                                            </p:txEl>
                                          </p:spTgt>
                                        </p:tgtEl>
                                        <p:attrNameLst>
                                          <p:attrName>style.visibility</p:attrName>
                                        </p:attrNameLst>
                                      </p:cBhvr>
                                      <p:to>
                                        <p:strVal val="visible"/>
                                      </p:to>
                                    </p:set>
                                  </p:childTnLst>
                                </p:cTn>
                              </p:par>
                            </p:childTnLst>
                          </p:cTn>
                        </p:par>
                      </p:childTnLst>
                    </p:cTn>
                  </p:par>
                  <p:par>
                    <p:cTn id="441" fill="hold">
                      <p:stCondLst>
                        <p:cond delay="indefinite"/>
                      </p:stCondLst>
                      <p:childTnLst>
                        <p:par>
                          <p:cTn id="442" fill="hold">
                            <p:stCondLst>
                              <p:cond delay="0"/>
                            </p:stCondLst>
                            <p:childTnLst>
                              <p:par>
                                <p:cTn id="443" nodeType="clickEffect" fill="hold" presetClass="entr" presetID="1">
                                  <p:stCondLst>
                                    <p:cond delay="0"/>
                                  </p:stCondLst>
                                  <p:childTnLst>
                                    <p:set>
                                      <p:cBhvr>
                                        <p:cTn id="444" dur="1" fill="hold">
                                          <p:stCondLst>
                                            <p:cond delay="0"/>
                                          </p:stCondLst>
                                        </p:cTn>
                                        <p:tgtEl>
                                          <p:spTgt spid="418">
                                            <p:txEl>
                                              <p:pRg st="601" end="60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E6E6317-AE4E-4222-A523-4CE8483AF871}"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20" name="CustomShape 2"/>
          <p:cNvSpPr/>
          <p:nvPr/>
        </p:nvSpPr>
        <p:spPr>
          <a:xfrm>
            <a:off x="455760" y="457200"/>
            <a:ext cx="8226360" cy="73656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L’affidamento sottosoglia – la procedura</a:t>
            </a:r>
            <a:endParaRPr b="0" lang="it-IT" sz="3200" spc="-1" strike="noStrike">
              <a:latin typeface="Arial"/>
            </a:endParaRPr>
          </a:p>
        </p:txBody>
      </p:sp>
      <p:sp>
        <p:nvSpPr>
          <p:cNvPr id="421" name="CustomShape 3"/>
          <p:cNvSpPr/>
          <p:nvPr/>
        </p:nvSpPr>
        <p:spPr>
          <a:xfrm>
            <a:off x="755640" y="1413000"/>
            <a:ext cx="8226360" cy="482112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1" lang="it-IT" sz="2000" spc="-1" strike="noStrike">
                <a:solidFill>
                  <a:srgbClr val="000000"/>
                </a:solidFill>
                <a:latin typeface="Arial"/>
                <a:ea typeface="Arial Unicode MS"/>
              </a:rPr>
              <a:t>Avvio della procedura</a:t>
            </a:r>
            <a:r>
              <a:rPr b="0" lang="it-IT" sz="2000" spc="-1" strike="noStrike">
                <a:solidFill>
                  <a:srgbClr val="000000"/>
                </a:solidFill>
                <a:latin typeface="Arial"/>
                <a:ea typeface="Arial Unicode MS"/>
              </a:rPr>
              <a:t>. Al fine di assicurare il rispetto dei principi che abbiamo richiamato, la stazione appaltante, ove lo ritenga necessario, svolgerà una preliminare indagine, semplicemente esplorativa del mercato, volta a identificare le soluzioni presenti sul mercato per soddisfare i propri fabbisogni e la platea dei potenziali affidatari. La procedura prende l’avvio con la determina a contrarre, che in applicazione dei principi richiamati contiene, almeno, l’indicazione </a:t>
            </a:r>
            <a:r>
              <a:rPr b="1" lang="it-IT" sz="2000" spc="-1" strike="noStrike">
                <a:solidFill>
                  <a:srgbClr val="000000"/>
                </a:solidFill>
                <a:latin typeface="Arial"/>
                <a:ea typeface="Arial Unicode MS"/>
              </a:rPr>
              <a:t>dell’interesse pubblico </a:t>
            </a:r>
            <a:r>
              <a:rPr b="0" lang="it-IT" sz="2000" spc="-1" strike="noStrike">
                <a:solidFill>
                  <a:srgbClr val="000000"/>
                </a:solidFill>
                <a:latin typeface="Arial"/>
                <a:ea typeface="Arial Unicode MS"/>
              </a:rPr>
              <a:t>che si intende soddisfare, </a:t>
            </a:r>
            <a:r>
              <a:rPr b="1" lang="it-IT" sz="2000" spc="-1" strike="noStrike">
                <a:solidFill>
                  <a:srgbClr val="000000"/>
                </a:solidFill>
                <a:latin typeface="Arial"/>
                <a:ea typeface="Arial Unicode MS"/>
              </a:rPr>
              <a:t>le caratteristiche delle prestazioni</a:t>
            </a:r>
            <a:r>
              <a:rPr b="0" lang="it-IT" sz="2000" spc="-1" strike="noStrike">
                <a:solidFill>
                  <a:srgbClr val="000000"/>
                </a:solidFill>
                <a:latin typeface="Arial"/>
                <a:ea typeface="Arial Unicode MS"/>
              </a:rPr>
              <a:t> che si intendono conseguire, </a:t>
            </a:r>
            <a:r>
              <a:rPr b="1" lang="it-IT" sz="2000" spc="-1" strike="noStrike">
                <a:solidFill>
                  <a:srgbClr val="000000"/>
                </a:solidFill>
                <a:latin typeface="Arial"/>
                <a:ea typeface="Arial Unicode MS"/>
              </a:rPr>
              <a:t>i criteri per la selezione </a:t>
            </a:r>
            <a:r>
              <a:rPr b="0" lang="it-IT" sz="2000" spc="-1" strike="noStrike">
                <a:solidFill>
                  <a:srgbClr val="000000"/>
                </a:solidFill>
                <a:latin typeface="Arial"/>
                <a:ea typeface="Arial Unicode MS"/>
              </a:rPr>
              <a:t>degli operatori economici e delle offerte; </a:t>
            </a:r>
            <a:r>
              <a:rPr b="1" lang="it-IT" sz="2000" spc="-1" strike="noStrike">
                <a:solidFill>
                  <a:srgbClr val="000000"/>
                </a:solidFill>
                <a:latin typeface="Arial"/>
                <a:ea typeface="Arial Unicode MS"/>
              </a:rPr>
              <a:t>l’importo massimo stimato </a:t>
            </a:r>
            <a:r>
              <a:rPr b="0" lang="it-IT" sz="2000" spc="-1" strike="noStrike">
                <a:solidFill>
                  <a:srgbClr val="000000"/>
                </a:solidFill>
                <a:latin typeface="Arial"/>
                <a:ea typeface="Arial Unicode MS"/>
              </a:rPr>
              <a:t>dell’affidamento e la relativa copertura contabile, nonché le principali </a:t>
            </a:r>
            <a:r>
              <a:rPr b="1" lang="it-IT" sz="2000" spc="-1" strike="noStrike">
                <a:solidFill>
                  <a:srgbClr val="000000"/>
                </a:solidFill>
                <a:latin typeface="Arial"/>
                <a:ea typeface="Arial Unicode MS"/>
              </a:rPr>
              <a:t>condizioni contrattuali</a:t>
            </a:r>
            <a:r>
              <a:rPr b="0" lang="it-IT" sz="2000" spc="-1" strike="noStrike">
                <a:solidFill>
                  <a:srgbClr val="000000"/>
                </a:solidFill>
                <a:latin typeface="Arial"/>
                <a:ea typeface="Arial Unicode MS"/>
              </a:rPr>
              <a:t>.</a:t>
            </a:r>
            <a:endParaRPr b="0" lang="it-IT" sz="2000" spc="-1" strike="noStrike">
              <a:latin typeface="Arial"/>
            </a:endParaRPr>
          </a:p>
          <a:p>
            <a:pPr marL="339840" indent="-336600">
              <a:lnSpc>
                <a:spcPct val="100000"/>
              </a:lnSpc>
            </a:pPr>
            <a:r>
              <a:rPr b="0" lang="it-IT" sz="1600" spc="-1" strike="noStrike">
                <a:solidFill>
                  <a:srgbClr val="000000"/>
                </a:solidFill>
                <a:latin typeface="Arial"/>
                <a:ea typeface="Arial Unicode MS"/>
              </a:rPr>
              <a:t>(</a:t>
            </a:r>
            <a:r>
              <a:rPr b="0" i="1" lang="it-IT" sz="1600" spc="-1" strike="noStrike">
                <a:solidFill>
                  <a:srgbClr val="000000"/>
                </a:solidFill>
                <a:latin typeface="Arial"/>
                <a:ea typeface="Arial Unicode MS"/>
              </a:rPr>
              <a:t>v. Linee Guida n. 4, recanti “Procedure per l’affidamento dei contratti pubblici di importo inferiore alle soglie di rilevanza comunitaria, indagini di mercato e formazione e gestione degli elenchi di operatori economici” Approvate dal Consiglio dell’Autorità con delibera n. 1097, del 26 ottobre 2016, aggiornate al D.Lgs. 56/2017con del. n. 206 del 1.3.2018, aggiornate con del. n. 636 del 10 luglio 2019 al d.l. “sblocca cantieri” limitatamente ai punti 1.5, 2.2, 2.3 e 5.2.6)</a:t>
            </a:r>
            <a:r>
              <a:rPr b="1" i="1" lang="it-IT" sz="1150" spc="-1" strike="noStrike">
                <a:solidFill>
                  <a:srgbClr val="000000"/>
                </a:solidFill>
                <a:latin typeface="Arial"/>
                <a:ea typeface="Arial Unicode MS"/>
              </a:rPr>
              <a:t> </a:t>
            </a:r>
            <a:endParaRPr b="0" lang="it-IT" sz="1150" spc="-1" strike="noStrike">
              <a:latin typeface="Arial"/>
            </a:endParaRPr>
          </a:p>
        </p:txBody>
      </p:sp>
    </p:spTree>
  </p:cSld>
  <p:timing>
    <p:tnLst>
      <p:par>
        <p:cTn id="445" dur="indefinite" restart="never" nodeType="tmRoot">
          <p:childTnLst>
            <p:seq>
              <p:cTn id="446" dur="indefinite" nodeType="mainSeq">
                <p:childTnLst>
                  <p:par>
                    <p:cTn id="447" nodeType="clickEffect" fill="hold">
                      <p:stCondLst>
                        <p:cond delay="0"/>
                      </p:stCondLst>
                      <p:childTnLst>
                        <p:par>
                          <p:cTn id="448" nodeType="withEffect" fill="hold">
                            <p:stCondLst>
                              <p:cond delay="0"/>
                            </p:stCondLst>
                            <p:childTnLst>
                              <p:par>
                                <p:cTn id="449" nodeType="afterEffect" fill="hold" presetClass="entr" presetID="1">
                                  <p:stCondLst>
                                    <p:cond delay="0"/>
                                  </p:stCondLst>
                                  <p:childTnLst>
                                    <p:set>
                                      <p:cBhvr>
                                        <p:cTn id="450" dur="1" fill="hold">
                                          <p:stCondLst>
                                            <p:cond delay="0"/>
                                          </p:stCondLst>
                                        </p:cTn>
                                        <p:tgtEl>
                                          <p:spTgt spid="420"/>
                                        </p:tgtEl>
                                        <p:attrNameLst>
                                          <p:attrName>style.visibility</p:attrName>
                                        </p:attrNameLst>
                                      </p:cBhvr>
                                      <p:to>
                                        <p:strVal val="visible"/>
                                      </p:to>
                                    </p:set>
                                  </p:childTnLst>
                                </p:cTn>
                              </p:par>
                            </p:childTnLst>
                          </p:cTn>
                        </p:par>
                      </p:childTnLst>
                    </p:cTn>
                  </p:par>
                  <p:par>
                    <p:cTn id="451" nodeType="clickEffect" fill="hold">
                      <p:stCondLst>
                        <p:cond delay="indefinite"/>
                      </p:stCondLst>
                      <p:childTnLst>
                        <p:par>
                          <p:cTn id="452" nodeType="withEffect" fill="hold">
                            <p:stCondLst>
                              <p:cond delay="0"/>
                            </p:stCondLst>
                            <p:childTnLst>
                              <p:par>
                                <p:cTn id="453" nodeType="clickEffect" fill="hold" presetClass="entr" presetID="1">
                                  <p:stCondLst>
                                    <p:cond delay="0"/>
                                  </p:stCondLst>
                                  <p:childTnLst>
                                    <p:set>
                                      <p:cBhvr>
                                        <p:cTn id="454" dur="1" fill="hold">
                                          <p:stCondLst>
                                            <p:cond delay="0"/>
                                          </p:stCondLst>
                                        </p:cTn>
                                        <p:tgtEl>
                                          <p:spTgt spid="421">
                                            <p:txEl>
                                              <p:pRg st="0" end="0"/>
                                            </p:txEl>
                                          </p:spTgt>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nodeType="clickEffect" fill="hold" presetClass="entr" presetID="1">
                                  <p:stCondLst>
                                    <p:cond delay="0"/>
                                  </p:stCondLst>
                                  <p:childTnLst>
                                    <p:set>
                                      <p:cBhvr>
                                        <p:cTn id="458" dur="1" fill="hold">
                                          <p:stCondLst>
                                            <p:cond delay="0"/>
                                          </p:stCondLst>
                                        </p:cTn>
                                        <p:tgtEl>
                                          <p:spTgt spid="421">
                                            <p:txEl>
                                              <p:pRg st="1275" end="127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70D7DB1A-7B66-4AF7-B231-4FC28AC03A7C}"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19" name="CustomShape 2"/>
          <p:cNvSpPr/>
          <p:nvPr/>
        </p:nvSpPr>
        <p:spPr>
          <a:xfrm>
            <a:off x="457200" y="457200"/>
            <a:ext cx="8226000" cy="8074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3200" spc="-1" strike="noStrike">
                <a:solidFill>
                  <a:srgbClr val="0000ee"/>
                </a:solidFill>
                <a:latin typeface="Arial"/>
                <a:ea typeface="Arial Unicode MS"/>
              </a:rPr>
              <a:t>La legge delega 28 gennaio 2016, n. 11</a:t>
            </a:r>
            <a:endParaRPr b="0" lang="it-IT" sz="3200" spc="-1" strike="noStrike">
              <a:latin typeface="Arial"/>
            </a:endParaRPr>
          </a:p>
        </p:txBody>
      </p:sp>
      <p:sp>
        <p:nvSpPr>
          <p:cNvPr id="320" name="CustomShape 3"/>
          <p:cNvSpPr/>
          <p:nvPr/>
        </p:nvSpPr>
        <p:spPr>
          <a:xfrm>
            <a:off x="453960" y="1700640"/>
            <a:ext cx="8226000" cy="415044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gn="just">
              <a:lnSpc>
                <a:spcPct val="100000"/>
              </a:lnSpc>
            </a:pPr>
            <a:r>
              <a:rPr b="0" lang="it-IT" sz="1800" spc="-1" strike="noStrike">
                <a:solidFill>
                  <a:srgbClr val="000000"/>
                </a:solidFill>
                <a:latin typeface="Tahoma"/>
                <a:ea typeface="Arial Unicode MS"/>
              </a:rPr>
              <a:t>(pubblicata sulla </a:t>
            </a:r>
            <a:r>
              <a:rPr b="0" i="1" lang="it-IT" sz="1800" spc="-1" strike="noStrike">
                <a:solidFill>
                  <a:srgbClr val="000000"/>
                </a:solidFill>
                <a:latin typeface="Tahoma"/>
                <a:ea typeface="Arial Unicode MS"/>
              </a:rPr>
              <a:t>Gazzetta ufficiale </a:t>
            </a:r>
            <a:r>
              <a:rPr b="0" lang="it-IT" sz="1800" spc="-1" strike="noStrike">
                <a:solidFill>
                  <a:srgbClr val="000000"/>
                </a:solidFill>
                <a:latin typeface="Tahoma"/>
                <a:ea typeface="Arial Unicode MS"/>
              </a:rPr>
              <a:t>n. 23 del 29 gennaio 2016, ha delegato il Governo a recepire le tre direttive del Parlamento europeo, la 2014/23/UE sui contratti di concessione, la 2014/24/UE sugli appalti pubblici nei settori ordinari e la 2014/25/UE nei settori speciali, nonché a riordinare la disciplina vigente in un unico testo denominato «codice degli appalti pubblici e dei contratti di concessione», integrandolo con le disposizioni relative alla concessioni.)</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Tahoma"/>
                <a:ea typeface="Arial Unicode MS"/>
              </a:rPr>
              <a:t>Il nuovo codice, in attuazione dei principi di delega, si ispira a criteri di semplificazione, snellimento, drastica riduzione e razionalizzazione delle norme vigenti in materia, nel rispetto del divieto di </a:t>
            </a:r>
            <a:r>
              <a:rPr b="0" i="1" lang="it-IT" sz="1800" spc="-1" strike="noStrike">
                <a:solidFill>
                  <a:srgbClr val="000000"/>
                </a:solidFill>
                <a:latin typeface="Tahoma"/>
                <a:ea typeface="Arial Unicode MS"/>
              </a:rPr>
              <a:t>gold plating, </a:t>
            </a:r>
            <a:r>
              <a:rPr b="0" lang="it-IT" sz="1800" spc="-1" strike="noStrike">
                <a:solidFill>
                  <a:srgbClr val="000000"/>
                </a:solidFill>
                <a:latin typeface="Tahoma"/>
                <a:ea typeface="Arial Unicode MS"/>
              </a:rPr>
              <a:t>ossia di introdurre o mantenere di livelli di regolazione nazionali superiori a quelli minimi richiesti dalla nuove direttive europee.</a:t>
            </a:r>
            <a:endParaRPr b="0" lang="it-IT" sz="1800" spc="-1" strike="noStrike">
              <a:latin typeface="Arial"/>
            </a:endParaRPr>
          </a:p>
          <a:p>
            <a:pPr>
              <a:lnSpc>
                <a:spcPct val="100000"/>
              </a:lnSpc>
            </a:pPr>
            <a:endParaRPr b="0" lang="it-IT" sz="1800" spc="-1" strike="noStrike">
              <a:latin typeface="Arial"/>
            </a:endParaRPr>
          </a:p>
        </p:txBody>
      </p:sp>
    </p:spTree>
  </p:cSld>
  <p:timing>
    <p:tnLst>
      <p:par>
        <p:cTn id="15" dur="indefinite" restart="never" nodeType="tmRoot">
          <p:childTnLst>
            <p:seq>
              <p:cTn id="16" dur="indefinite" nodeType="mainSeq">
                <p:childTnLst>
                  <p:par>
                    <p:cTn id="17" nodeType="clickEffect" fill="hold">
                      <p:stCondLst>
                        <p:cond delay="0"/>
                      </p:stCondLst>
                      <p:childTnLst>
                        <p:par>
                          <p:cTn id="18" nodeType="clickEffect" fill="hold">
                            <p:stCondLst>
                              <p:cond delay="0"/>
                            </p:stCondLst>
                            <p:childTnLst>
                              <p:par>
                                <p:cTn id="19" nodeType="afterEffect" fill="hold" presetClass="entr">
                                  <p:stCondLst>
                                    <p:cond delay="0"/>
                                  </p:stCondLst>
                                  <p:childTnLst>
                                    <p:set>
                                      <p:cBhvr>
                                        <p:cTn id="20"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91BE8F2-82EA-4F2F-9CCE-C58E541613E4}"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23" name="CustomShape 2"/>
          <p:cNvSpPr/>
          <p:nvPr/>
        </p:nvSpPr>
        <p:spPr>
          <a:xfrm>
            <a:off x="455760" y="457200"/>
            <a:ext cx="8226360" cy="73656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L’affidamento sottosoglia – la procedura</a:t>
            </a:r>
            <a:endParaRPr b="0" lang="it-IT" sz="3200" spc="-1" strike="noStrike">
              <a:latin typeface="Arial"/>
            </a:endParaRPr>
          </a:p>
        </p:txBody>
      </p:sp>
      <p:sp>
        <p:nvSpPr>
          <p:cNvPr id="424" name="CustomShape 3"/>
          <p:cNvSpPr/>
          <p:nvPr/>
        </p:nvSpPr>
        <p:spPr>
          <a:xfrm>
            <a:off x="755640" y="1413000"/>
            <a:ext cx="8226360" cy="482112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Il concorrente deve essere in possesso dei </a:t>
            </a:r>
            <a:r>
              <a:rPr b="1" lang="it-IT" sz="1800" spc="-1" strike="noStrike">
                <a:solidFill>
                  <a:srgbClr val="000000"/>
                </a:solidFill>
                <a:latin typeface="Arial"/>
                <a:ea typeface="Arial Unicode MS"/>
              </a:rPr>
              <a:t>requisiti di carattere generale </a:t>
            </a:r>
            <a:r>
              <a:rPr b="0" lang="it-IT" sz="1800" spc="-1" strike="noStrike">
                <a:solidFill>
                  <a:srgbClr val="000000"/>
                </a:solidFill>
                <a:latin typeface="Arial"/>
                <a:ea typeface="Arial Unicode MS"/>
              </a:rPr>
              <a:t>di cui all’art. 80 d.lg.50/2016 nonché dei requisiti minimi di: </a:t>
            </a:r>
            <a:endParaRPr b="0" lang="it-IT" sz="1800" spc="-1" strike="noStrike">
              <a:latin typeface="Arial"/>
            </a:endParaRPr>
          </a:p>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a) idoneità professionale. (ad es. l’iscrizione all’Albo, ove previsto, capace di attestare lo svolgimento delle attività nello specifico settore oggetto del contratto); </a:t>
            </a:r>
            <a:endParaRPr b="0" lang="it-IT" sz="1800" spc="-1" strike="noStrike">
              <a:latin typeface="Arial"/>
            </a:endParaRPr>
          </a:p>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b) capacità economica e finanziaria (escluderei un fatturato minimo, come dice ANAC; può essere ragionevole un sufficiente livello di copertura assicurativa contro i rischi professionali); </a:t>
            </a:r>
            <a:endParaRPr b="0" lang="it-IT" sz="1800" spc="-1" strike="noStrike">
              <a:latin typeface="Arial"/>
            </a:endParaRPr>
          </a:p>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c) capacità tecniche e professionali, stabiliti in ragione dell’oggetto e dell’importo del contratto, quali a titolo esemplificativo, l’attestazione di esperienze maturate nello specifico settore, o in altro settore ritenuto assimilabile, nell’anno precedente o in altro intervallo temporale ritenuto significativo.</a:t>
            </a:r>
            <a:endParaRPr b="0" lang="it-IT" sz="1800" spc="-1" strike="noStrike">
              <a:latin typeface="Arial"/>
            </a:endParaRPr>
          </a:p>
          <a:p>
            <a:pPr>
              <a:lnSpc>
                <a:spcPct val="100000"/>
              </a:lnSpc>
              <a:spcBef>
                <a:spcPts val="799"/>
              </a:spcBef>
            </a:pPr>
            <a:r>
              <a:rPr b="0" i="1" lang="it-IT" sz="1800" spc="-1" strike="noStrike">
                <a:solidFill>
                  <a:srgbClr val="000000"/>
                </a:solidFill>
                <a:latin typeface="Arial"/>
                <a:ea typeface="Arial Unicode MS"/>
              </a:rPr>
              <a:t>(v. punto 4.2.1. delle Linee Guida n. 4, citate prima)</a:t>
            </a:r>
            <a:endParaRPr b="0" lang="it-IT" sz="1800" spc="-1" strike="noStrike">
              <a:latin typeface="Arial"/>
            </a:endParaRPr>
          </a:p>
        </p:txBody>
      </p:sp>
    </p:spTree>
  </p:cSld>
  <p:timing>
    <p:tnLst>
      <p:par>
        <p:cTn id="459" dur="indefinite" restart="never" nodeType="tmRoot">
          <p:childTnLst>
            <p:seq>
              <p:cTn id="460" dur="indefinite" nodeType="mainSeq">
                <p:childTnLst>
                  <p:par>
                    <p:cTn id="461" nodeType="clickEffect" fill="hold">
                      <p:stCondLst>
                        <p:cond delay="0"/>
                      </p:stCondLst>
                      <p:childTnLst>
                        <p:par>
                          <p:cTn id="462" nodeType="withEffect" fill="hold">
                            <p:stCondLst>
                              <p:cond delay="0"/>
                            </p:stCondLst>
                            <p:childTnLst>
                              <p:par>
                                <p:cTn id="463" nodeType="afterEffect" fill="hold" presetClass="entr" presetID="1">
                                  <p:stCondLst>
                                    <p:cond delay="0"/>
                                  </p:stCondLst>
                                  <p:childTnLst>
                                    <p:set>
                                      <p:cBhvr>
                                        <p:cTn id="464" dur="1" fill="hold">
                                          <p:stCondLst>
                                            <p:cond delay="0"/>
                                          </p:stCondLst>
                                        </p:cTn>
                                        <p:tgtEl>
                                          <p:spTgt spid="423"/>
                                        </p:tgtEl>
                                        <p:attrNameLst>
                                          <p:attrName>style.visibility</p:attrName>
                                        </p:attrNameLst>
                                      </p:cBhvr>
                                      <p:to>
                                        <p:strVal val="visible"/>
                                      </p:to>
                                    </p:set>
                                  </p:childTnLst>
                                </p:cTn>
                              </p:par>
                            </p:childTnLst>
                          </p:cTn>
                        </p:par>
                      </p:childTnLst>
                    </p:cTn>
                  </p:par>
                  <p:par>
                    <p:cTn id="465" nodeType="clickEffect" fill="hold">
                      <p:stCondLst>
                        <p:cond delay="indefinite"/>
                      </p:stCondLst>
                      <p:childTnLst>
                        <p:par>
                          <p:cTn id="466" nodeType="withEffect" fill="hold">
                            <p:stCondLst>
                              <p:cond delay="0"/>
                            </p:stCondLst>
                            <p:childTnLst>
                              <p:par>
                                <p:cTn id="467" nodeType="clickEffect" fill="hold" presetClass="entr" presetID="1">
                                  <p:stCondLst>
                                    <p:cond delay="0"/>
                                  </p:stCondLst>
                                  <p:childTnLst>
                                    <p:set>
                                      <p:cBhvr>
                                        <p:cTn id="468"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par>
                    <p:cTn id="469" nodeType="clickEffect" fill="hold">
                      <p:stCondLst>
                        <p:cond delay="indefinite"/>
                      </p:stCondLst>
                      <p:childTnLst>
                        <p:par>
                          <p:cTn id="470" nodeType="withEffect" fill="hold">
                            <p:stCondLst>
                              <p:cond delay="0"/>
                            </p:stCondLst>
                            <p:childTnLst>
                              <p:par>
                                <p:cTn id="471" nodeType="clickEffect" fill="hold" presetClass="entr" presetID="1">
                                  <p:stCondLst>
                                    <p:cond delay="0"/>
                                  </p:stCondLst>
                                  <p:childTnLst>
                                    <p:set>
                                      <p:cBhvr>
                                        <p:cTn id="472" dur="1" fill="hold">
                                          <p:stCondLst>
                                            <p:cond delay="0"/>
                                          </p:stCondLst>
                                        </p:cTn>
                                        <p:tgtEl>
                                          <p:spTgt spid="424">
                                            <p:txEl>
                                              <p:pRg st="872" end="872"/>
                                            </p:txEl>
                                          </p:spTgt>
                                        </p:tgtEl>
                                        <p:attrNameLst>
                                          <p:attrName>style.visibility</p:attrName>
                                        </p:attrNameLst>
                                      </p:cBhvr>
                                      <p:to>
                                        <p:strVal val="visible"/>
                                      </p:to>
                                    </p:set>
                                  </p:childTnLst>
                                </p:cTn>
                              </p:par>
                            </p:childTnLst>
                          </p:cTn>
                        </p:par>
                      </p:childTnLst>
                    </p:cTn>
                  </p:par>
                  <p:par>
                    <p:cTn id="473" nodeType="clickEffect" fill="hold">
                      <p:stCondLst>
                        <p:cond delay="indefinite"/>
                      </p:stCondLst>
                      <p:childTnLst>
                        <p:par>
                          <p:cTn id="474" nodeType="withEffect" fill="hold">
                            <p:stCondLst>
                              <p:cond delay="0"/>
                            </p:stCondLst>
                            <p:childTnLst>
                              <p:par>
                                <p:cTn id="475" nodeType="clickEffect" fill="hold" presetClass="entr" presetID="1">
                                  <p:stCondLst>
                                    <p:cond delay="0"/>
                                  </p:stCondLst>
                                  <p:childTnLst>
                                    <p:set>
                                      <p:cBhvr>
                                        <p:cTn id="476" dur="1" fill="hold">
                                          <p:stCondLst>
                                            <p:cond delay="0"/>
                                          </p:stCondLst>
                                        </p:cTn>
                                        <p:tgtEl>
                                          <p:spTgt spid="424">
                                            <p:txEl>
                                              <p:pRg st="872" end="872"/>
                                            </p:txEl>
                                          </p:spTgt>
                                        </p:tgtEl>
                                        <p:attrNameLst>
                                          <p:attrName>style.visibility</p:attrName>
                                        </p:attrNameLst>
                                      </p:cBhvr>
                                      <p:to>
                                        <p:strVal val="visible"/>
                                      </p:to>
                                    </p:set>
                                  </p:childTnLst>
                                </p:cTn>
                              </p:par>
                            </p:childTnLst>
                          </p:cTn>
                        </p:par>
                      </p:childTnLst>
                    </p:cTn>
                  </p:par>
                  <p:par>
                    <p:cTn id="477" nodeType="clickEffect" fill="hold">
                      <p:stCondLst>
                        <p:cond delay="indefinite"/>
                      </p:stCondLst>
                      <p:childTnLst>
                        <p:par>
                          <p:cTn id="478" nodeType="withEffect" fill="hold">
                            <p:stCondLst>
                              <p:cond delay="0"/>
                            </p:stCondLst>
                            <p:childTnLst>
                              <p:par>
                                <p:cTn id="479" nodeType="clickEffect" fill="hold" presetClass="entr" presetID="1">
                                  <p:stCondLst>
                                    <p:cond delay="0"/>
                                  </p:stCondLst>
                                  <p:childTnLst>
                                    <p:set>
                                      <p:cBhvr>
                                        <p:cTn id="480" dur="1" fill="hold">
                                          <p:stCondLst>
                                            <p:cond delay="0"/>
                                          </p:stCondLst>
                                        </p:cTn>
                                        <p:tgtEl>
                                          <p:spTgt spid="424">
                                            <p:txEl>
                                              <p:pRg st="872" end="872"/>
                                            </p:txEl>
                                          </p:spTgt>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nodeType="clickEffect" fill="hold" presetClass="entr" presetID="1">
                                  <p:stCondLst>
                                    <p:cond delay="0"/>
                                  </p:stCondLst>
                                  <p:childTnLst>
                                    <p:set>
                                      <p:cBhvr>
                                        <p:cTn id="484" dur="1" fill="hold">
                                          <p:stCondLst>
                                            <p:cond delay="0"/>
                                          </p:stCondLst>
                                        </p:cTn>
                                        <p:tgtEl>
                                          <p:spTgt spid="424">
                                            <p:txEl>
                                              <p:pRg st="872" end="87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204AF79D-454E-47F9-A117-BE8030C4828A}"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26" name="CustomShape 2"/>
          <p:cNvSpPr/>
          <p:nvPr/>
        </p:nvSpPr>
        <p:spPr>
          <a:xfrm>
            <a:off x="455760" y="457200"/>
            <a:ext cx="8226360" cy="95256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L’affidamento sottosoglia </a:t>
            </a:r>
            <a:endParaRPr b="0" lang="it-IT" sz="3600" spc="-1" strike="noStrike">
              <a:latin typeface="Arial"/>
            </a:endParaRPr>
          </a:p>
          <a:p>
            <a:pPr algn="ctr">
              <a:lnSpc>
                <a:spcPct val="100000"/>
              </a:lnSpc>
            </a:pPr>
            <a:r>
              <a:rPr b="0" lang="it-IT" sz="2800" spc="-1" strike="noStrike">
                <a:solidFill>
                  <a:srgbClr val="0000ff"/>
                </a:solidFill>
                <a:latin typeface="Arial"/>
                <a:ea typeface="Arial Unicode MS"/>
              </a:rPr>
              <a:t>la scelta del contraente e (l’obbligo di motivazione)</a:t>
            </a:r>
            <a:endParaRPr b="0" lang="it-IT" sz="2800" spc="-1" strike="noStrike">
              <a:latin typeface="Arial"/>
            </a:endParaRPr>
          </a:p>
        </p:txBody>
      </p:sp>
      <p:sp>
        <p:nvSpPr>
          <p:cNvPr id="427" name="CustomShape 3"/>
          <p:cNvSpPr/>
          <p:nvPr/>
        </p:nvSpPr>
        <p:spPr>
          <a:xfrm>
            <a:off x="755640" y="1413000"/>
            <a:ext cx="8226360" cy="482112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1" lang="it-IT" sz="2000" spc="-1" strike="noStrike">
                <a:solidFill>
                  <a:srgbClr val="000000"/>
                </a:solidFill>
                <a:latin typeface="Arial"/>
                <a:ea typeface="Arial Unicode MS"/>
              </a:rPr>
              <a:t>La motivazione secondo le linee guida n. 4/2016 (punto 4.3.):</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&lt;&lt; (…) dando dettagliatamente conto del possesso da parte dell’operatore economico selezionato dei requisiti richiesti </a:t>
            </a:r>
            <a:r>
              <a:rPr b="0" i="1" lang="it-IT" sz="1800" spc="-1" strike="noStrike" u="sng">
                <a:solidFill>
                  <a:srgbClr val="000000"/>
                </a:solidFill>
                <a:uFill>
                  <a:solidFill>
                    <a:srgbClr val="ffffff"/>
                  </a:solidFill>
                </a:uFill>
                <a:latin typeface="Arial"/>
                <a:ea typeface="Arial Unicode MS"/>
              </a:rPr>
              <a:t>nella determina a contrarre </a:t>
            </a:r>
            <a:r>
              <a:rPr b="0" lang="it-IT" sz="1800" spc="-1" strike="noStrike">
                <a:solidFill>
                  <a:srgbClr val="000000"/>
                </a:solidFill>
                <a:latin typeface="Arial"/>
                <a:ea typeface="Arial Unicode MS"/>
              </a:rPr>
              <a:t>(…), della rispondenza di quanto offerto all’interesse pubblico che la stazione appaltante deve soddisfare, di eventuali caratteristiche migliorative offerte dal contraente, della congruità del prezzo in rapporto alla qualità della prestazione, nonché del rispetto del principio di rotazione&gt;&gt;</a:t>
            </a:r>
            <a:endParaRPr b="0" lang="it-IT" sz="1800" spc="-1" strike="noStrike">
              <a:latin typeface="Arial"/>
            </a:endParaRPr>
          </a:p>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&lt;&lt;Gli oneri motivazionali relativi all’economicità dell’affidamento e al rispetto dei principi di concorrenza possono essere soddisfatti quando la stazione appaltante procede alla </a:t>
            </a:r>
            <a:r>
              <a:rPr b="0" lang="it-IT" sz="1800" spc="-1" strike="noStrike" u="sng">
                <a:solidFill>
                  <a:srgbClr val="000000"/>
                </a:solidFill>
                <a:uFill>
                  <a:solidFill>
                    <a:srgbClr val="ffffff"/>
                  </a:solidFill>
                </a:uFill>
                <a:latin typeface="Arial"/>
                <a:ea typeface="Arial Unicode MS"/>
              </a:rPr>
              <a:t>valutazione comparativa dei preventivi </a:t>
            </a:r>
            <a:r>
              <a:rPr b="0" lang="it-IT" sz="1800" spc="-1" strike="noStrike">
                <a:solidFill>
                  <a:srgbClr val="000000"/>
                </a:solidFill>
                <a:latin typeface="Arial"/>
                <a:ea typeface="Arial Unicode MS"/>
              </a:rPr>
              <a:t>di spesa forniti da due o più operatori economici&gt;&gt;</a:t>
            </a:r>
            <a:endParaRPr b="0" lang="it-IT" sz="1800" spc="-1" strike="noStrike">
              <a:latin typeface="Arial"/>
            </a:endParaRPr>
          </a:p>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&lt;&lt;L’obbligo di motivazione può essere attenuato per affidamenti di modico valore, ad esempio inferiori a 1000 euro, o quando l’acquisizione avviene nel rispetto del regolamento di contabilità dell’amministrazione</a:t>
            </a:r>
            <a:r>
              <a:rPr b="1" lang="it-IT" sz="1800" spc="-1" strike="noStrike">
                <a:solidFill>
                  <a:srgbClr val="000000"/>
                </a:solidFill>
                <a:latin typeface="Arial"/>
                <a:ea typeface="Arial Unicode MS"/>
              </a:rPr>
              <a:t>&gt;&gt;</a:t>
            </a:r>
            <a:endParaRPr b="0" lang="it-IT" sz="1800" spc="-1" strike="noStrike">
              <a:latin typeface="Arial"/>
            </a:endParaRPr>
          </a:p>
        </p:txBody>
      </p:sp>
    </p:spTree>
  </p:cSld>
  <p:timing>
    <p:tnLst>
      <p:par>
        <p:cTn id="485" dur="indefinite" restart="never" nodeType="tmRoot">
          <p:childTnLst>
            <p:seq>
              <p:cTn id="486" dur="indefinite" nodeType="mainSeq">
                <p:childTnLst>
                  <p:par>
                    <p:cTn id="487" nodeType="clickEffect" fill="hold">
                      <p:stCondLst>
                        <p:cond delay="0"/>
                      </p:stCondLst>
                      <p:childTnLst>
                        <p:par>
                          <p:cTn id="488" nodeType="withEffect" fill="hold">
                            <p:stCondLst>
                              <p:cond delay="0"/>
                            </p:stCondLst>
                            <p:childTnLst>
                              <p:par>
                                <p:cTn id="489" nodeType="afterEffect" fill="hold" presetClass="entr" presetID="1">
                                  <p:stCondLst>
                                    <p:cond delay="0"/>
                                  </p:stCondLst>
                                  <p:childTnLst>
                                    <p:set>
                                      <p:cBhvr>
                                        <p:cTn id="490" dur="1" fill="hold">
                                          <p:stCondLst>
                                            <p:cond delay="0"/>
                                          </p:stCondLst>
                                        </p:cTn>
                                        <p:tgtEl>
                                          <p:spTgt spid="426"/>
                                        </p:tgtEl>
                                        <p:attrNameLst>
                                          <p:attrName>style.visibility</p:attrName>
                                        </p:attrNameLst>
                                      </p:cBhvr>
                                      <p:to>
                                        <p:strVal val="visible"/>
                                      </p:to>
                                    </p:set>
                                  </p:childTnLst>
                                </p:cTn>
                              </p:par>
                            </p:childTnLst>
                          </p:cTn>
                        </p:par>
                      </p:childTnLst>
                    </p:cTn>
                  </p:par>
                  <p:par>
                    <p:cTn id="491" nodeType="clickEffect" fill="hold">
                      <p:stCondLst>
                        <p:cond delay="indefinite"/>
                      </p:stCondLst>
                      <p:childTnLst>
                        <p:par>
                          <p:cTn id="492" nodeType="withEffect" fill="hold">
                            <p:stCondLst>
                              <p:cond delay="0"/>
                            </p:stCondLst>
                            <p:childTnLst>
                              <p:par>
                                <p:cTn id="493" nodeType="clickEffect" fill="hold" presetClass="entr" presetID="1">
                                  <p:stCondLst>
                                    <p:cond delay="0"/>
                                  </p:stCondLst>
                                  <p:childTnLst>
                                    <p:set>
                                      <p:cBhvr>
                                        <p:cTn id="494" dur="1" fill="hold">
                                          <p:stCondLst>
                                            <p:cond delay="0"/>
                                          </p:stCondLst>
                                        </p:cTn>
                                        <p:tgtEl>
                                          <p:spTgt spid="427">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8047F5D3-030F-4F53-9843-156C8CB39973}"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29" name="CustomShape 2"/>
          <p:cNvSpPr/>
          <p:nvPr/>
        </p:nvSpPr>
        <p:spPr>
          <a:xfrm>
            <a:off x="455760" y="457200"/>
            <a:ext cx="8226360" cy="95256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L’affidamento sottosoglia </a:t>
            </a:r>
            <a:endParaRPr b="0" lang="it-IT" sz="3600" spc="-1" strike="noStrike">
              <a:latin typeface="Arial"/>
            </a:endParaRPr>
          </a:p>
          <a:p>
            <a:pPr algn="ctr">
              <a:lnSpc>
                <a:spcPct val="100000"/>
              </a:lnSpc>
            </a:pPr>
            <a:r>
              <a:rPr b="0" lang="it-IT" sz="2800" spc="-1" strike="noStrike">
                <a:solidFill>
                  <a:srgbClr val="0000ff"/>
                </a:solidFill>
                <a:latin typeface="Arial"/>
                <a:ea typeface="Arial Unicode MS"/>
              </a:rPr>
              <a:t>la scelta del contraente e (l’obbligo di motivazione)</a:t>
            </a:r>
            <a:endParaRPr b="0" lang="it-IT" sz="2800" spc="-1" strike="noStrike">
              <a:latin typeface="Arial"/>
            </a:endParaRPr>
          </a:p>
        </p:txBody>
      </p:sp>
      <p:sp>
        <p:nvSpPr>
          <p:cNvPr id="430" name="CustomShape 3"/>
          <p:cNvSpPr/>
          <p:nvPr/>
        </p:nvSpPr>
        <p:spPr>
          <a:xfrm>
            <a:off x="725040" y="1872000"/>
            <a:ext cx="8226360" cy="436212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Artt. 32 del Codice, comma 2</a:t>
            </a:r>
            <a:endParaRPr b="0" lang="it-IT" sz="2000" spc="-1" strike="noStrike">
              <a:latin typeface="Arial"/>
            </a:endParaRPr>
          </a:p>
          <a:p>
            <a:pPr marL="339840" indent="-336600">
              <a:lnSpc>
                <a:spcPct val="100000"/>
              </a:lnSpc>
              <a:spcBef>
                <a:spcPts val="799"/>
              </a:spcBef>
              <a:buClr>
                <a:srgbClr val="00007d"/>
              </a:buClr>
              <a:buFont typeface="Wingdings" charset="2"/>
              <a:buChar char=""/>
            </a:pPr>
            <a:r>
              <a:rPr b="0" lang="it-IT" sz="2000" spc="-1" strike="noStrike">
                <a:solidFill>
                  <a:srgbClr val="000000"/>
                </a:solidFill>
                <a:latin typeface="Arial"/>
                <a:ea typeface="Arial Unicode MS"/>
              </a:rPr>
              <a:t>2. Prima dell’avvio delle procedure di affidamento dei contratti pubblici, le stazioni appaltanti, in conformità ai propri ordinamenti, decretano o determinano di contrarre, individuando gli elementi essenziali del contratto e i criteri di selezione degli operatori economici e delle offerte.</a:t>
            </a:r>
            <a:r>
              <a:rPr b="1" lang="it-IT" sz="2000" spc="-1" strike="noStrike">
                <a:solidFill>
                  <a:srgbClr val="000000"/>
                </a:solidFill>
                <a:latin typeface="Arial"/>
                <a:ea typeface="Arial Unicode MS"/>
              </a:rPr>
              <a:t> </a:t>
            </a:r>
            <a:r>
              <a:rPr b="1" lang="it-IT" sz="2000" spc="-1" strike="noStrike">
                <a:solidFill>
                  <a:srgbClr val="0070c0"/>
                </a:solidFill>
                <a:latin typeface="Arial"/>
                <a:ea typeface="Arial Unicode MS"/>
              </a:rPr>
              <a:t>Nella procedura di cui all’</a:t>
            </a:r>
            <a:r>
              <a:rPr b="1" lang="it-IT" sz="2000" spc="-1" strike="noStrike">
                <a:solidFill>
                  <a:srgbClr val="0000ff"/>
                </a:solidFill>
                <a:latin typeface="Arial"/>
                <a:ea typeface="Arial Unicode MS"/>
              </a:rPr>
              <a:t>art.36,comma 2, lettere a) e b),</a:t>
            </a:r>
            <a:r>
              <a:rPr b="1" lang="it-IT" sz="2000" spc="-1" strike="noStrike">
                <a:solidFill>
                  <a:srgbClr val="0070c0"/>
                </a:solidFill>
                <a:latin typeface="Arial"/>
                <a:ea typeface="Arial Unicode MS"/>
              </a:rPr>
              <a:t> la stazione appaltante può procedere ad affidamento diretto tramite determina a contrarre, o atto equivalente, che contenga, in modo semplificato, l’oggetto dell’affidamento, l’importo, il fornitore, le ragioni della scelta del fornitore, il possesso da parte sua dei requisiti di carattere generale, nonché il possesso dei requisiti tecnico-professionali, ove richiesti.</a:t>
            </a:r>
            <a:endParaRPr b="0" lang="it-IT" sz="2000" spc="-1" strike="noStrike">
              <a:latin typeface="Arial"/>
            </a:endParaRPr>
          </a:p>
        </p:txBody>
      </p:sp>
    </p:spTree>
  </p:cSld>
  <p:timing>
    <p:tnLst>
      <p:par>
        <p:cTn id="495" dur="indefinite" restart="never" nodeType="tmRoot">
          <p:childTnLst>
            <p:seq>
              <p:cTn id="496" dur="indefinite" nodeType="mainSeq">
                <p:childTnLst>
                  <p:par>
                    <p:cTn id="497" nodeType="clickEffect" fill="hold">
                      <p:stCondLst>
                        <p:cond delay="0"/>
                      </p:stCondLst>
                      <p:childTnLst>
                        <p:par>
                          <p:cTn id="498" nodeType="withEffect" fill="hold">
                            <p:stCondLst>
                              <p:cond delay="0"/>
                            </p:stCondLst>
                            <p:childTnLst>
                              <p:par>
                                <p:cTn id="499" nodeType="afterEffect" fill="hold" presetClass="entr" presetID="1">
                                  <p:stCondLst>
                                    <p:cond delay="0"/>
                                  </p:stCondLst>
                                  <p:childTnLst>
                                    <p:set>
                                      <p:cBhvr>
                                        <p:cTn id="500" dur="1" fill="hold">
                                          <p:stCondLst>
                                            <p:cond delay="0"/>
                                          </p:stCondLst>
                                        </p:cTn>
                                        <p:tgtEl>
                                          <p:spTgt spid="429"/>
                                        </p:tgtEl>
                                        <p:attrNameLst>
                                          <p:attrName>style.visibility</p:attrName>
                                        </p:attrNameLst>
                                      </p:cBhvr>
                                      <p:to>
                                        <p:strVal val="visible"/>
                                      </p:to>
                                    </p:set>
                                  </p:childTnLst>
                                </p:cTn>
                              </p:par>
                            </p:childTnLst>
                          </p:cTn>
                        </p:par>
                      </p:childTnLst>
                    </p:cTn>
                  </p:par>
                  <p:par>
                    <p:cTn id="501" nodeType="clickEffect" fill="hold">
                      <p:stCondLst>
                        <p:cond delay="indefinite"/>
                      </p:stCondLst>
                      <p:childTnLst>
                        <p:par>
                          <p:cTn id="502" nodeType="withEffect" fill="hold">
                            <p:stCondLst>
                              <p:cond delay="0"/>
                            </p:stCondLst>
                            <p:childTnLst>
                              <p:par>
                                <p:cTn id="503" nodeType="clickEffect" fill="hold" presetClass="entr" presetID="1">
                                  <p:stCondLst>
                                    <p:cond delay="0"/>
                                  </p:stCondLst>
                                  <p:childTnLst>
                                    <p:set>
                                      <p:cBhvr>
                                        <p:cTn id="504" dur="1" fill="hold">
                                          <p:stCondLst>
                                            <p:cond delay="0"/>
                                          </p:stCondLst>
                                        </p:cTn>
                                        <p:tgtEl>
                                          <p:spTgt spid="430">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CustomShape 1"/>
          <p:cNvSpPr/>
          <p:nvPr/>
        </p:nvSpPr>
        <p:spPr>
          <a:xfrm>
            <a:off x="457200" y="1556640"/>
            <a:ext cx="8226000" cy="4306680"/>
          </a:xfrm>
          <a:prstGeom prst="rect">
            <a:avLst/>
          </a:prstGeom>
          <a:noFill/>
          <a:ln>
            <a:noFill/>
          </a:ln>
        </p:spPr>
        <p:style>
          <a:lnRef idx="0"/>
          <a:fillRef idx="0"/>
          <a:effectRef idx="0"/>
          <a:fontRef idx="minor"/>
        </p:style>
        <p:txBody>
          <a:bodyPr lIns="90000" rIns="90000" tIns="46800" bIns="46800"/>
          <a:p>
            <a:pPr>
              <a:lnSpc>
                <a:spcPct val="100000"/>
              </a:lnSpc>
            </a:pPr>
            <a:r>
              <a:rPr b="1" lang="it-IT" sz="1800" spc="-1" strike="noStrike">
                <a:solidFill>
                  <a:srgbClr val="000000"/>
                </a:solidFill>
                <a:latin typeface="Arial"/>
                <a:ea typeface="Arial Unicode MS"/>
              </a:rPr>
              <a:t>la norma si limita a disciplinare:</a:t>
            </a:r>
            <a:endParaRPr b="0" lang="it-IT" sz="1800" spc="-1" strike="noStrike">
              <a:latin typeface="Arial"/>
            </a:endParaRPr>
          </a:p>
          <a:p>
            <a:pPr>
              <a:lnSpc>
                <a:spcPct val="100000"/>
              </a:lnSpc>
            </a:pPr>
            <a:r>
              <a:rPr b="1" lang="it-IT" sz="1800" spc="-1" strike="noStrike">
                <a:solidFill>
                  <a:srgbClr val="000000"/>
                </a:solidFill>
                <a:latin typeface="Arial"/>
                <a:ea typeface="Arial Unicode MS"/>
              </a:rPr>
              <a:t>- il tipo di procedura utilizzabile a seconda dell'ammontare del valore dell'appalto o della circostanza che si tratti di lavori aventi ad oggetto opere di urbanizzazione </a:t>
            </a:r>
            <a:r>
              <a:rPr b="0" lang="it-IT" sz="1800" spc="-1" strike="noStrike">
                <a:solidFill>
                  <a:srgbClr val="000000"/>
                </a:solidFill>
                <a:latin typeface="Arial"/>
                <a:ea typeface="Arial Unicode MS"/>
              </a:rPr>
              <a:t>(procedura negoziata senza pubblicazione, previa consultazione di almeno cinque operatori economici)</a:t>
            </a:r>
            <a:r>
              <a:rPr b="1" lang="it-IT" sz="1800" spc="-1" strike="noStrike">
                <a:solidFill>
                  <a:srgbClr val="000000"/>
                </a:solidFill>
                <a:latin typeface="Arial"/>
                <a:ea typeface="Arial Unicode MS"/>
              </a:rPr>
              <a:t>;</a:t>
            </a:r>
            <a:endParaRPr b="0" lang="it-IT" sz="1800" spc="-1" strike="noStrike">
              <a:latin typeface="Arial"/>
            </a:endParaRPr>
          </a:p>
          <a:p>
            <a:pPr>
              <a:lnSpc>
                <a:spcPct val="100000"/>
              </a:lnSpc>
            </a:pPr>
            <a:r>
              <a:rPr b="1" lang="it-IT" sz="1800" spc="-1" strike="noStrike">
                <a:solidFill>
                  <a:srgbClr val="000000"/>
                </a:solidFill>
                <a:latin typeface="Arial"/>
                <a:ea typeface="Arial Unicode MS"/>
              </a:rPr>
              <a:t>- l'obbligo di verificare per contratti di servizi e forniture, nonché per i lavori di importo inferiore a 150.000,00 euro, i requisiti generali mediante consultazione della banca dati nazionale degli operatori economici;</a:t>
            </a:r>
            <a:endParaRPr b="0" lang="it-IT" sz="1800" spc="-1" strike="noStrike">
              <a:latin typeface="Arial"/>
            </a:endParaRPr>
          </a:p>
          <a:p>
            <a:pPr>
              <a:lnSpc>
                <a:spcPct val="100000"/>
              </a:lnSpc>
            </a:pPr>
            <a:r>
              <a:rPr b="1" lang="it-IT" sz="1800" spc="-1" strike="noStrike">
                <a:solidFill>
                  <a:srgbClr val="000000"/>
                </a:solidFill>
                <a:latin typeface="Arial"/>
                <a:ea typeface="Arial Unicode MS"/>
              </a:rPr>
              <a:t>- l'obbligo di verifica dei requisiti tecnici e finanziari richiesti nella lettera di invito o nel bando di gara;</a:t>
            </a:r>
            <a:endParaRPr b="0" lang="it-IT" sz="1800" spc="-1" strike="noStrike">
              <a:latin typeface="Arial"/>
            </a:endParaRPr>
          </a:p>
          <a:p>
            <a:pPr>
              <a:lnSpc>
                <a:spcPct val="100000"/>
              </a:lnSpc>
            </a:pPr>
            <a:r>
              <a:rPr b="1" lang="it-IT" sz="1800" spc="-1" strike="noStrike">
                <a:solidFill>
                  <a:srgbClr val="000000"/>
                </a:solidFill>
                <a:latin typeface="Arial"/>
                <a:ea typeface="Arial Unicode MS"/>
              </a:rPr>
              <a:t>- l'obbligo di verifica dei requisiti in caso di procedura negoziata solo per l'aggiudicatario, con facoltà di estendere la verifica anche agli altri partecipanti;</a:t>
            </a:r>
            <a:endParaRPr b="0" lang="it-IT" sz="1800" spc="-1" strike="noStrike">
              <a:latin typeface="Arial"/>
            </a:endParaRPr>
          </a:p>
          <a:p>
            <a:pPr>
              <a:lnSpc>
                <a:spcPct val="100000"/>
              </a:lnSpc>
            </a:pPr>
            <a:r>
              <a:rPr b="1" lang="it-IT" sz="1800" spc="-1" strike="noStrike">
                <a:solidFill>
                  <a:srgbClr val="000000"/>
                </a:solidFill>
                <a:latin typeface="Arial"/>
                <a:ea typeface="Arial Unicode MS"/>
              </a:rPr>
              <a:t>- la facoltà per le stazioni appaltanti di utilizzare il mercato elettronico.</a:t>
            </a:r>
            <a:endParaRPr b="0" lang="it-IT" sz="1800" spc="-1" strike="noStrike">
              <a:latin typeface="Arial"/>
            </a:endParaRPr>
          </a:p>
          <a:p>
            <a:pPr>
              <a:lnSpc>
                <a:spcPct val="100000"/>
              </a:lnSpc>
            </a:pPr>
            <a:r>
              <a:rPr b="1" lang="it-IT" sz="1800" spc="-1" strike="noStrike">
                <a:solidFill>
                  <a:srgbClr val="000000"/>
                </a:solidFill>
                <a:latin typeface="Arial"/>
                <a:ea typeface="Arial Unicode MS"/>
              </a:rPr>
              <a:t>- Per il resto, l'art. 36 rinvia l'individuazione delle modalità di dettaglio alle linee guida dell'ANAC</a:t>
            </a:r>
            <a:endParaRPr b="0" lang="it-IT" sz="1800" spc="-1" strike="noStrike">
              <a:latin typeface="Arial"/>
            </a:endParaRPr>
          </a:p>
        </p:txBody>
      </p:sp>
      <p:sp>
        <p:nvSpPr>
          <p:cNvPr id="432" name="CustomShape 2"/>
          <p:cNvSpPr/>
          <p:nvPr/>
        </p:nvSpPr>
        <p:spPr>
          <a:xfrm>
            <a:off x="457200" y="457200"/>
            <a:ext cx="8226000" cy="951840"/>
          </a:xfrm>
          <a:prstGeom prst="rect">
            <a:avLst/>
          </a:prstGeom>
          <a:noFill/>
          <a:ln>
            <a:noFill/>
          </a:ln>
        </p:spPr>
        <p:style>
          <a:lnRef idx="0"/>
          <a:fillRef idx="0"/>
          <a:effectRef idx="0"/>
          <a:fontRef idx="minor"/>
        </p:style>
        <p:txBody>
          <a:bodyPr lIns="90000" rIns="90000" tIns="46800" bIns="46800" anchor="ctr"/>
          <a:p>
            <a:pPr>
              <a:lnSpc>
                <a:spcPct val="100000"/>
              </a:lnSpc>
            </a:pPr>
            <a:r>
              <a:rPr b="1" lang="it-IT" sz="3200" spc="-1" strike="noStrike">
                <a:solidFill>
                  <a:srgbClr val="0000ff"/>
                </a:solidFill>
                <a:latin typeface="Arial"/>
                <a:ea typeface="Arial Unicode MS"/>
              </a:rPr>
              <a:t>Art. 36 - (</a:t>
            </a:r>
            <a:r>
              <a:rPr b="1" i="1" lang="it-IT" sz="3200" spc="-1" strike="noStrike">
                <a:solidFill>
                  <a:srgbClr val="0000ff"/>
                </a:solidFill>
                <a:latin typeface="Arial"/>
                <a:ea typeface="Arial Unicode MS"/>
              </a:rPr>
              <a:t>Contratti sotto soglia</a:t>
            </a:r>
            <a:r>
              <a:rPr b="1" lang="it-IT" sz="3200" spc="-1" strike="noStrike">
                <a:solidFill>
                  <a:srgbClr val="0000ff"/>
                </a:solidFill>
                <a:latin typeface="Arial"/>
                <a:ea typeface="Arial Unicode MS"/>
              </a:rPr>
              <a:t>) – </a:t>
            </a:r>
            <a:endParaRPr b="0" lang="it-IT" sz="3200" spc="-1" strike="noStrike">
              <a:latin typeface="Arial"/>
            </a:endParaRPr>
          </a:p>
          <a:p>
            <a:pPr>
              <a:lnSpc>
                <a:spcPct val="100000"/>
              </a:lnSpc>
            </a:pPr>
            <a:r>
              <a:rPr b="1" lang="it-IT" sz="3200" spc="-1" strike="noStrike">
                <a:solidFill>
                  <a:srgbClr val="0000ff"/>
                </a:solidFill>
                <a:latin typeface="Arial"/>
                <a:ea typeface="Arial Unicode MS"/>
              </a:rPr>
              <a:t>Segue... le modalità di affidamento</a:t>
            </a:r>
            <a:endParaRPr b="0" lang="it-IT" sz="3200" spc="-1" strike="noStrike">
              <a:latin typeface="Arial"/>
            </a:endParaRPr>
          </a:p>
        </p:txBody>
      </p:sp>
    </p:spTree>
  </p:cSld>
  <p:timing>
    <p:tnLst>
      <p:par>
        <p:cTn id="505" dur="indefinite" restart="never" nodeType="tmRoot">
          <p:childTnLst>
            <p:seq>
              <p:cTn id="506"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457200" y="523440"/>
            <a:ext cx="8227800" cy="123732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2000" spc="-1" strike="noStrike">
                <a:solidFill>
                  <a:srgbClr val="3333ff"/>
                </a:solidFill>
                <a:latin typeface="Arial"/>
                <a:ea typeface="Arial Unicode MS"/>
              </a:rPr>
              <a:t>...fermi restando gli obblighi di ricorso agli strumenti di acquisto e di negoziazione, anche telematici, previsti dalle vigenti disposizioni in materia di contenimento della spesa,...</a:t>
            </a:r>
            <a:endParaRPr b="0" lang="it-IT" sz="2000" spc="-1" strike="noStrike">
              <a:latin typeface="Arial"/>
            </a:endParaRPr>
          </a:p>
        </p:txBody>
      </p:sp>
      <p:sp>
        <p:nvSpPr>
          <p:cNvPr id="434" name="CustomShape 2"/>
          <p:cNvSpPr/>
          <p:nvPr/>
        </p:nvSpPr>
        <p:spPr>
          <a:xfrm>
            <a:off x="611640" y="1765080"/>
            <a:ext cx="8227800" cy="4100040"/>
          </a:xfrm>
          <a:prstGeom prst="rect">
            <a:avLst/>
          </a:prstGeom>
          <a:noFill/>
          <a:ln>
            <a:noFill/>
          </a:ln>
        </p:spPr>
        <p:style>
          <a:lnRef idx="0"/>
          <a:fillRef idx="0"/>
          <a:effectRef idx="0"/>
          <a:fontRef idx="minor"/>
        </p:style>
        <p:txBody>
          <a:bodyPr lIns="90000" rIns="90000" tIns="46800" bIns="46800"/>
          <a:p>
            <a:pPr>
              <a:lnSpc>
                <a:spcPct val="100000"/>
              </a:lnSpc>
            </a:pPr>
            <a:r>
              <a:rPr b="0" lang="it-IT" sz="1600" spc="-1" strike="noStrike">
                <a:solidFill>
                  <a:srgbClr val="3333ff"/>
                </a:solidFill>
                <a:latin typeface="Arial"/>
                <a:ea typeface="Arial Unicode MS"/>
              </a:rPr>
              <a:t>D. L. n. 66/2014 - Art. 9, comma 3</a:t>
            </a:r>
            <a:r>
              <a:rPr b="0" lang="it-IT" sz="1600" spc="-1" strike="noStrike">
                <a:solidFill>
                  <a:srgbClr val="000000"/>
                </a:solidFill>
                <a:latin typeface="Arial"/>
                <a:ea typeface="Arial Unicode MS"/>
              </a:rPr>
              <a:t>. - </a:t>
            </a:r>
            <a:r>
              <a:rPr b="0" lang="it-IT" sz="1600" spc="-1" strike="noStrike">
                <a:solidFill>
                  <a:srgbClr val="000000"/>
                </a:solidFill>
                <a:latin typeface="Tahoma"/>
                <a:ea typeface="DejaVu Sans"/>
              </a:rPr>
              <a:t>Fermo restando quanto previsto all'</a:t>
            </a:r>
            <a:r>
              <a:rPr b="0" lang="it-IT" sz="1600" spc="-1" strike="noStrike" u="sng">
                <a:solidFill>
                  <a:srgbClr val="0000ff"/>
                </a:solidFill>
                <a:uFill>
                  <a:solidFill>
                    <a:srgbClr val="ffffff"/>
                  </a:solidFill>
                </a:uFill>
                <a:latin typeface="Tahoma"/>
                <a:ea typeface="DejaVu Sans"/>
                <a:hlinkClick r:id="rId1"/>
              </a:rPr>
              <a:t>articolo 1, commi 449 e 455, della legge 27 dicembre 2006, n. 296</a:t>
            </a:r>
            <a:r>
              <a:rPr b="0" lang="it-IT" sz="1600" spc="-1" strike="noStrike">
                <a:solidFill>
                  <a:srgbClr val="000000"/>
                </a:solidFill>
                <a:latin typeface="Tahoma"/>
                <a:ea typeface="DejaVu Sans"/>
              </a:rPr>
              <a:t>, all'</a:t>
            </a:r>
            <a:r>
              <a:rPr b="0" lang="it-IT" sz="1600" spc="-1" strike="noStrike" u="sng">
                <a:solidFill>
                  <a:srgbClr val="0000ff"/>
                </a:solidFill>
                <a:uFill>
                  <a:solidFill>
                    <a:srgbClr val="ffffff"/>
                  </a:solidFill>
                </a:uFill>
                <a:latin typeface="Tahoma"/>
                <a:ea typeface="DejaVu Sans"/>
                <a:hlinkClick r:id="rId2"/>
              </a:rPr>
              <a:t>articolo 2, comma 574, della legge 24 dicembre 2007, n. 244</a:t>
            </a:r>
            <a:r>
              <a:rPr b="0" lang="it-IT" sz="1600" spc="-1" strike="noStrike">
                <a:solidFill>
                  <a:srgbClr val="000000"/>
                </a:solidFill>
                <a:latin typeface="Tahoma"/>
                <a:ea typeface="DejaVu Sans"/>
              </a:rPr>
              <a:t>, all'</a:t>
            </a:r>
            <a:r>
              <a:rPr b="0" lang="it-IT" sz="1600" spc="-1" strike="noStrike" u="sng">
                <a:solidFill>
                  <a:srgbClr val="0000ff"/>
                </a:solidFill>
                <a:uFill>
                  <a:solidFill>
                    <a:srgbClr val="ffffff"/>
                  </a:solidFill>
                </a:uFill>
                <a:latin typeface="Tahoma"/>
                <a:ea typeface="DejaVu Sans"/>
                <a:hlinkClick r:id="rId3"/>
              </a:rPr>
              <a:t>articolo 1, comma 7, all'articolo 4, comma 3-quater e all'articolo 15, comma 13, lettera d) del decreto-legge 6 luglio 2012, n. 95, convertito, con modificazioni, dalla legge 7 agosto 2012, n. 135</a:t>
            </a:r>
            <a:r>
              <a:rPr b="0" lang="it-IT" sz="1600" spc="-1" strike="noStrike">
                <a:solidFill>
                  <a:srgbClr val="000000"/>
                </a:solidFill>
                <a:latin typeface="Tahoma"/>
                <a:ea typeface="DejaVu Sans"/>
              </a:rPr>
              <a:t>, con decreto del Presidente del Consiglio dei Ministri, (…) entro il 31 dicembre di ogni anno, (…), sono individuate le categorie di beni e di servizi nonché le soglie al superamento delle quali le amministrazioni statali centrali e periferiche, (ad esclusione di scuole e università), nonché le regioni, gli enti regionali,</a:t>
            </a:r>
            <a:r>
              <a:rPr b="0" lang="it-IT" sz="1600" spc="-1" strike="noStrike">
                <a:solidFill>
                  <a:srgbClr val="ff0000"/>
                </a:solidFill>
                <a:latin typeface="Tahoma"/>
                <a:ea typeface="DejaVu Sans"/>
              </a:rPr>
              <a:t> gli enti locali</a:t>
            </a:r>
            <a:r>
              <a:rPr b="0" lang="it-IT" sz="1600" spc="-1" strike="noStrike">
                <a:solidFill>
                  <a:srgbClr val="000000"/>
                </a:solidFill>
                <a:latin typeface="Tahoma"/>
                <a:ea typeface="DejaVu Sans"/>
              </a:rPr>
              <a:t> (…), e gli enti del servizio sanitario nazionale </a:t>
            </a:r>
            <a:r>
              <a:rPr b="1" lang="it-IT" sz="1600" spc="-1" strike="noStrike">
                <a:solidFill>
                  <a:srgbClr val="000000"/>
                </a:solidFill>
                <a:latin typeface="Tahoma"/>
                <a:ea typeface="DejaVu Sans"/>
              </a:rPr>
              <a:t>ricorrono a Consip S.p.A.</a:t>
            </a:r>
            <a:r>
              <a:rPr b="0" lang="it-IT" sz="1600" spc="-1" strike="noStrike">
                <a:solidFill>
                  <a:srgbClr val="000000"/>
                </a:solidFill>
                <a:latin typeface="Tahoma"/>
                <a:ea typeface="DejaVu Sans"/>
              </a:rPr>
              <a:t> o agli altri soggetti aggregatori di cui ai commi 1 e 2 per lo svolgimento delle relative procedure. Per le categorie di beni e servizi individuate dal decreto di cui al periodo precedente, l'Autorità nazionale anticorruzione non rilascia il codice identificativo gara (CIG) alle stazioni appaltanti che, in violazione degli adempimenti previsti dal presente comma, non ricorrano a Consip S.p.A. o ad altro soggetto aggregatore. Con il decreto di cui al presente comma sono, altresì, individuate le relative modalità di attuazione.</a:t>
            </a:r>
            <a:br/>
            <a:r>
              <a:rPr b="0" i="1" lang="it-IT" sz="1600" spc="-1" strike="noStrike">
                <a:solidFill>
                  <a:srgbClr val="ff0000"/>
                </a:solidFill>
                <a:latin typeface="Tahoma"/>
                <a:ea typeface="DejaVu Sans"/>
              </a:rPr>
              <a:t>(comma modificato dall'</a:t>
            </a:r>
            <a:r>
              <a:rPr b="0" i="1" lang="it-IT" sz="1600" spc="-1" strike="noStrike" u="sng">
                <a:solidFill>
                  <a:srgbClr val="0000ff"/>
                </a:solidFill>
                <a:uFill>
                  <a:solidFill>
                    <a:srgbClr val="ffffff"/>
                  </a:solidFill>
                </a:uFill>
                <a:latin typeface="Tahoma"/>
                <a:ea typeface="DejaVu Sans"/>
                <a:hlinkClick r:id="rId4"/>
              </a:rPr>
              <a:t>art. 39, comma 3-bis, legge n. 114 del 2014</a:t>
            </a:r>
            <a:r>
              <a:rPr b="0" i="1" lang="it-IT" sz="1600" spc="-1" strike="noStrike">
                <a:solidFill>
                  <a:srgbClr val="ff0000"/>
                </a:solidFill>
                <a:latin typeface="Tahoma"/>
                <a:ea typeface="DejaVu Sans"/>
              </a:rPr>
              <a:t>, poi dall'art. 1, comma 499, legge n 208 del 2015)</a:t>
            </a:r>
            <a:endParaRPr b="0" lang="it-IT" sz="1600" spc="-1" strike="noStrike">
              <a:latin typeface="Arial"/>
            </a:endParaRPr>
          </a:p>
        </p:txBody>
      </p:sp>
    </p:spTree>
  </p:cSld>
  <p:timing>
    <p:tnLst>
      <p:par>
        <p:cTn id="507" dur="indefinite" restart="never" nodeType="tmRoot">
          <p:childTnLst>
            <p:seq>
              <p:cTn id="508" dur="indefinite"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CustomShape 1"/>
          <p:cNvSpPr/>
          <p:nvPr/>
        </p:nvSpPr>
        <p:spPr>
          <a:xfrm>
            <a:off x="457200" y="523440"/>
            <a:ext cx="8227800" cy="123732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2000" spc="-1" strike="noStrike">
                <a:solidFill>
                  <a:srgbClr val="3333ff"/>
                </a:solidFill>
                <a:latin typeface="Arial"/>
                <a:ea typeface="Arial Unicode MS"/>
              </a:rPr>
              <a:t>...fermi restando gli obblighi di ricorso agli strumenti di acquisto e di negoziazione, anche telematici, previsti dalle vigenti disposizioni in materia di contenimento della spesa,...</a:t>
            </a:r>
            <a:endParaRPr b="0" lang="it-IT" sz="2000" spc="-1" strike="noStrike">
              <a:latin typeface="Arial"/>
            </a:endParaRPr>
          </a:p>
        </p:txBody>
      </p:sp>
      <p:sp>
        <p:nvSpPr>
          <p:cNvPr id="436" name="CustomShape 2"/>
          <p:cNvSpPr/>
          <p:nvPr/>
        </p:nvSpPr>
        <p:spPr>
          <a:xfrm>
            <a:off x="457200" y="1989000"/>
            <a:ext cx="8227800" cy="3876120"/>
          </a:xfrm>
          <a:prstGeom prst="rect">
            <a:avLst/>
          </a:prstGeom>
          <a:noFill/>
          <a:ln>
            <a:noFill/>
          </a:ln>
        </p:spPr>
        <p:style>
          <a:lnRef idx="0"/>
          <a:fillRef idx="0"/>
          <a:effectRef idx="0"/>
          <a:fontRef idx="minor"/>
        </p:style>
        <p:txBody>
          <a:bodyPr lIns="90000" rIns="90000" tIns="46800" bIns="46800"/>
          <a:p>
            <a:pPr>
              <a:lnSpc>
                <a:spcPct val="100000"/>
              </a:lnSpc>
            </a:pPr>
            <a:r>
              <a:rPr b="0" lang="it-IT" sz="1600" spc="-1" strike="noStrike">
                <a:solidFill>
                  <a:srgbClr val="3333ff"/>
                </a:solidFill>
                <a:latin typeface="Arial"/>
                <a:ea typeface="Arial Unicode MS"/>
              </a:rPr>
              <a:t>D. L. n. 66/2014 - Art. 9, comma 3-bis</a:t>
            </a:r>
            <a:r>
              <a:rPr b="0" lang="it-IT" sz="1600" spc="-1" strike="noStrike">
                <a:solidFill>
                  <a:srgbClr val="000000"/>
                </a:solidFill>
                <a:latin typeface="Arial"/>
                <a:ea typeface="Arial Unicode MS"/>
              </a:rPr>
              <a:t>. </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Arial"/>
                <a:ea typeface="DejaVu Sans"/>
              </a:rPr>
              <a:t>3-bis. Le amministrazioni pubbliche obbligate a ricorrere a Consip Spa o agli altri soggetti aggregatori ai sensi del comma 3 possono procedere, qualora non siano disponibili i relativi contratti di Consip Spa o dei soggetti aggregatori di cui ai commi 1 e 2 e in caso di motivata urgenza, allo svolgimento di autonome procedure di acquisto dirette alla stipula di contratti aventi durata e misura strettamente necessaria. In tale caso l'Autorità nazionale anticorruzione rilascia il codice identificativo di gara (CIG). </a:t>
            </a:r>
            <a:br/>
            <a:r>
              <a:rPr b="0" i="1" lang="it-IT" sz="1600" spc="-1" strike="noStrike">
                <a:solidFill>
                  <a:srgbClr val="ff0000"/>
                </a:solidFill>
                <a:latin typeface="Arial"/>
                <a:ea typeface="DejaVu Sans"/>
              </a:rPr>
              <a:t>(comma introdotto dall'</a:t>
            </a:r>
            <a:r>
              <a:rPr b="0" i="1" lang="it-IT" sz="1600" spc="-1" strike="noStrike" u="sng">
                <a:solidFill>
                  <a:srgbClr val="0000ff"/>
                </a:solidFill>
                <a:uFill>
                  <a:solidFill>
                    <a:srgbClr val="ffffff"/>
                  </a:solidFill>
                </a:uFill>
                <a:latin typeface="Arial"/>
                <a:ea typeface="DejaVu Sans"/>
                <a:hlinkClick r:id="rId1"/>
              </a:rPr>
              <a:t>art. 1, comma 421, legge n. 232 del 2016</a:t>
            </a:r>
            <a:r>
              <a:rPr b="0" i="1" lang="it-IT" sz="1600" spc="-1" strike="noStrike">
                <a:solidFill>
                  <a:srgbClr val="ff0000"/>
                </a:solidFill>
                <a:latin typeface="Arial"/>
                <a:ea typeface="DejaVu Sans"/>
              </a:rPr>
              <a:t>)</a:t>
            </a:r>
            <a:endParaRPr b="0" lang="it-IT" sz="1600" spc="-1" strike="noStrike">
              <a:latin typeface="Arial"/>
            </a:endParaRPr>
          </a:p>
          <a:p>
            <a:pPr>
              <a:lnSpc>
                <a:spcPct val="100000"/>
              </a:lnSpc>
            </a:pPr>
            <a:br/>
            <a:r>
              <a:rPr b="0" lang="it-IT" sz="1600" spc="-1" strike="noStrike">
                <a:solidFill>
                  <a:srgbClr val="000000"/>
                </a:solidFill>
                <a:latin typeface="Arial"/>
                <a:ea typeface="Arial Unicode MS"/>
              </a:rPr>
              <a:t>. </a:t>
            </a:r>
            <a:endParaRPr b="0" lang="it-IT" sz="1600" spc="-1" strike="noStrike">
              <a:latin typeface="Arial"/>
            </a:endParaRPr>
          </a:p>
        </p:txBody>
      </p:sp>
    </p:spTree>
  </p:cSld>
  <p:timing>
    <p:tnLst>
      <p:par>
        <p:cTn id="509" dur="indefinite" restart="never" nodeType="tmRoot">
          <p:childTnLst>
            <p:seq>
              <p:cTn id="510" dur="indefinite"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CustomShape 1"/>
          <p:cNvSpPr/>
          <p:nvPr/>
        </p:nvSpPr>
        <p:spPr>
          <a:xfrm>
            <a:off x="457200" y="1772640"/>
            <a:ext cx="8227800" cy="4092480"/>
          </a:xfrm>
          <a:prstGeom prst="rect">
            <a:avLst/>
          </a:prstGeom>
          <a:noFill/>
          <a:ln>
            <a:noFill/>
          </a:ln>
        </p:spPr>
        <p:style>
          <a:lnRef idx="0"/>
          <a:fillRef idx="0"/>
          <a:effectRef idx="0"/>
          <a:fontRef idx="minor"/>
        </p:style>
        <p:txBody>
          <a:bodyPr lIns="90000" rIns="90000" tIns="46800" bIns="46800"/>
          <a:p>
            <a:pPr marL="342720" indent="-340920">
              <a:lnSpc>
                <a:spcPct val="100000"/>
              </a:lnSpc>
            </a:pPr>
            <a:r>
              <a:rPr b="1" lang="it-IT" sz="1800" spc="-1" strike="noStrike">
                <a:solidFill>
                  <a:srgbClr val="9999ff"/>
                </a:solidFill>
                <a:latin typeface="Arial"/>
                <a:ea typeface="Arial Unicode MS"/>
              </a:rPr>
              <a:t>L. 27-12-2006 n. 296 – art. 1, comma </a:t>
            </a:r>
            <a:r>
              <a:rPr b="1" lang="it-IT" sz="1800" spc="-1" strike="noStrike">
                <a:solidFill>
                  <a:srgbClr val="002060"/>
                </a:solidFill>
                <a:latin typeface="Arial"/>
                <a:ea typeface="Arial Unicode MS"/>
              </a:rPr>
              <a:t>449</a:t>
            </a:r>
            <a:r>
              <a:rPr b="1" lang="it-IT" sz="1800" spc="-1" strike="noStrike">
                <a:solidFill>
                  <a:srgbClr val="000000"/>
                </a:solidFill>
                <a:latin typeface="Arial"/>
                <a:ea typeface="Arial Unicode MS"/>
              </a:rPr>
              <a:t> (</a:t>
            </a:r>
            <a:r>
              <a:rPr b="1" lang="it-IT" sz="1800" spc="-1" strike="noStrike">
                <a:solidFill>
                  <a:srgbClr val="ff3300"/>
                </a:solidFill>
                <a:latin typeface="Arial"/>
                <a:ea typeface="Arial Unicode MS"/>
              </a:rPr>
              <a:t>CONSIP</a:t>
            </a:r>
            <a:r>
              <a:rPr b="1" lang="it-IT" sz="1800" spc="-1" strike="noStrike">
                <a:solidFill>
                  <a:srgbClr val="000000"/>
                </a:solidFill>
                <a:latin typeface="Arial"/>
                <a:ea typeface="Arial Unicode MS"/>
              </a:rPr>
              <a:t>)</a:t>
            </a:r>
            <a:endParaRPr b="0" lang="it-IT" sz="1800" spc="-1" strike="noStrike">
              <a:latin typeface="Arial"/>
            </a:endParaRPr>
          </a:p>
          <a:p>
            <a:pPr marL="342720" indent="-340920">
              <a:lnSpc>
                <a:spcPct val="100000"/>
              </a:lnSpc>
            </a:pPr>
            <a:r>
              <a:rPr b="0" lang="it-IT" sz="1800" spc="-1" strike="noStrike">
                <a:solidFill>
                  <a:srgbClr val="000000"/>
                </a:solidFill>
                <a:latin typeface="Arial"/>
                <a:ea typeface="Arial Unicode MS"/>
              </a:rPr>
              <a:t>Nel rispetto del sistema delle convenzioni di cui agli </a:t>
            </a:r>
            <a:r>
              <a:rPr b="0" i="1" lang="it-IT" sz="1800" spc="-1" strike="noStrike">
                <a:solidFill>
                  <a:srgbClr val="000000"/>
                </a:solidFill>
                <a:latin typeface="Arial"/>
                <a:ea typeface="Arial Unicode MS"/>
              </a:rPr>
              <a:t>articoli </a:t>
            </a:r>
            <a:r>
              <a:rPr b="0" i="1" lang="it-IT" sz="1800" spc="-1" strike="noStrike" u="sng">
                <a:solidFill>
                  <a:srgbClr val="0000ff"/>
                </a:solidFill>
                <a:uFill>
                  <a:solidFill>
                    <a:srgbClr val="ffffff"/>
                  </a:solidFill>
                </a:uFill>
                <a:latin typeface="Arial"/>
                <a:ea typeface="Arial Unicode MS"/>
                <a:hlinkClick r:id="rId1"/>
              </a:rPr>
              <a:t>26</a:t>
            </a:r>
            <a:r>
              <a:rPr b="0" i="1" lang="it-IT" sz="1800" spc="-1" strike="noStrike">
                <a:solidFill>
                  <a:srgbClr val="000000"/>
                </a:solidFill>
                <a:latin typeface="Arial"/>
                <a:ea typeface="Arial Unicode MS"/>
              </a:rPr>
              <a:t> della </a:t>
            </a:r>
            <a:r>
              <a:rPr b="0" i="1" lang="it-IT" sz="1800" spc="-1" strike="noStrike" u="sng">
                <a:solidFill>
                  <a:srgbClr val="0000ff"/>
                </a:solidFill>
                <a:uFill>
                  <a:solidFill>
                    <a:srgbClr val="ffffff"/>
                  </a:solidFill>
                </a:uFill>
                <a:latin typeface="Arial"/>
                <a:ea typeface="Arial Unicode MS"/>
                <a:hlinkClick r:id="rId2"/>
              </a:rPr>
              <a:t>legge 23 dicembre 1999, n. 488</a:t>
            </a:r>
            <a:r>
              <a:rPr b="0" lang="it-IT" sz="1800" spc="-1" strike="noStrike">
                <a:solidFill>
                  <a:srgbClr val="000000"/>
                </a:solidFill>
                <a:latin typeface="Arial"/>
                <a:ea typeface="Arial Unicode MS"/>
              </a:rPr>
              <a:t>, e successive modificazioni, e 58 della </a:t>
            </a:r>
            <a:r>
              <a:rPr b="0" i="1" lang="it-IT" sz="1800" spc="-1" strike="noStrike" u="sng">
                <a:solidFill>
                  <a:srgbClr val="0000ff"/>
                </a:solidFill>
                <a:uFill>
                  <a:solidFill>
                    <a:srgbClr val="ffffff"/>
                  </a:solidFill>
                </a:uFill>
                <a:latin typeface="Arial"/>
                <a:ea typeface="Arial Unicode MS"/>
                <a:hlinkClick r:id="rId3"/>
              </a:rPr>
              <a:t>legge 23 dicembre 2000, n. 388</a:t>
            </a:r>
            <a:r>
              <a:rPr b="0" lang="it-IT" sz="1800" spc="-1" strike="noStrike">
                <a:solidFill>
                  <a:srgbClr val="000000"/>
                </a:solidFill>
                <a:latin typeface="Arial"/>
                <a:ea typeface="Arial Unicode MS"/>
              </a:rPr>
              <a:t>, tutte le </a:t>
            </a:r>
            <a:r>
              <a:rPr b="0" lang="it-IT" sz="1800" spc="-1" strike="noStrike">
                <a:solidFill>
                  <a:srgbClr val="ff3300"/>
                </a:solidFill>
                <a:latin typeface="Arial"/>
                <a:ea typeface="Arial Unicode MS"/>
              </a:rPr>
              <a:t>amministrazioni statali</a:t>
            </a:r>
            <a:r>
              <a:rPr b="0" lang="it-IT" sz="1800" spc="-1" strike="noStrike">
                <a:solidFill>
                  <a:srgbClr val="000000"/>
                </a:solidFill>
                <a:latin typeface="Arial"/>
                <a:ea typeface="Arial Unicode MS"/>
              </a:rPr>
              <a:t> centrali e periferiche, (…) (comprese scuole, università, enti di previdenza e agenzie fiscali), sono tenute ad approvvigionarsi utilizzando le convenzioni-quadro. </a:t>
            </a:r>
            <a:r>
              <a:rPr b="0" lang="it-IT" sz="1800" spc="-1" strike="noStrike">
                <a:solidFill>
                  <a:srgbClr val="ff3300"/>
                </a:solidFill>
                <a:latin typeface="Arial"/>
                <a:ea typeface="Arial Unicode MS"/>
              </a:rPr>
              <a:t>Le restanti amministrazioni</a:t>
            </a:r>
            <a:r>
              <a:rPr b="0" lang="it-IT" sz="1800" spc="-1" strike="noStrike">
                <a:solidFill>
                  <a:srgbClr val="000000"/>
                </a:solidFill>
                <a:latin typeface="Arial"/>
                <a:ea typeface="Arial Unicode MS"/>
              </a:rPr>
              <a:t> pubbliche di cui all'</a:t>
            </a:r>
            <a:r>
              <a:rPr b="0" i="1" lang="it-IT" sz="1800" spc="-1" strike="noStrike">
                <a:solidFill>
                  <a:srgbClr val="000000"/>
                </a:solidFill>
                <a:latin typeface="Arial"/>
                <a:ea typeface="Arial Unicode MS"/>
              </a:rPr>
              <a:t>articolo </a:t>
            </a:r>
            <a:r>
              <a:rPr b="0" i="1" lang="it-IT" sz="1800" spc="-1" strike="noStrike" u="sng">
                <a:solidFill>
                  <a:srgbClr val="0000ff"/>
                </a:solidFill>
                <a:uFill>
                  <a:solidFill>
                    <a:srgbClr val="ffffff"/>
                  </a:solidFill>
                </a:uFill>
                <a:latin typeface="Arial"/>
                <a:ea typeface="Arial Unicode MS"/>
                <a:hlinkClick r:id="rId4"/>
              </a:rPr>
              <a:t>1</a:t>
            </a:r>
            <a:r>
              <a:rPr b="0" i="1" lang="it-IT" sz="1800" spc="-1" strike="noStrike">
                <a:solidFill>
                  <a:srgbClr val="000000"/>
                </a:solidFill>
                <a:latin typeface="Arial"/>
                <a:ea typeface="Arial Unicode MS"/>
              </a:rPr>
              <a:t> del </a:t>
            </a:r>
            <a:r>
              <a:rPr b="0" i="1" lang="it-IT" sz="1800" spc="-1" strike="noStrike" u="sng">
                <a:solidFill>
                  <a:srgbClr val="0000ff"/>
                </a:solidFill>
                <a:uFill>
                  <a:solidFill>
                    <a:srgbClr val="ffffff"/>
                  </a:solidFill>
                </a:uFill>
                <a:latin typeface="Arial"/>
                <a:ea typeface="Arial Unicode MS"/>
                <a:hlinkClick r:id="rId5"/>
              </a:rPr>
              <a:t>decreto legislativo 30 marzo 2001, n. 165</a:t>
            </a:r>
            <a:r>
              <a:rPr b="0" lang="it-IT" sz="1800" spc="-1" strike="noStrike">
                <a:solidFill>
                  <a:srgbClr val="000000"/>
                </a:solidFill>
                <a:latin typeface="Arial"/>
                <a:ea typeface="Arial Unicode MS"/>
              </a:rPr>
              <a:t>, e successive modificazioni, nonché le autorità indipendenti, possono ricorrere alle convenzioni di cui al presente comma e al comma 456 del presente articolo, ovvero ne utilizzano </a:t>
            </a:r>
            <a:r>
              <a:rPr b="0" lang="it-IT" sz="1800" spc="-1" strike="noStrike">
                <a:solidFill>
                  <a:srgbClr val="7030a0"/>
                </a:solidFill>
                <a:latin typeface="Arial"/>
                <a:ea typeface="Arial Unicode MS"/>
              </a:rPr>
              <a:t>i parametri di prezzo-qualità*</a:t>
            </a:r>
            <a:r>
              <a:rPr b="0" lang="it-IT" sz="1800" spc="-1" strike="noStrike">
                <a:solidFill>
                  <a:srgbClr val="000000"/>
                </a:solidFill>
                <a:latin typeface="Arial"/>
                <a:ea typeface="Arial Unicode MS"/>
              </a:rPr>
              <a:t> come limiti massimi per la stipulazione dei contratti. Gli enti del Servizio sanitario nazionale sono in ogni caso tenuti ad approvvigionarsi utilizzando le convenzioni stipulate dalle centrali regionali di riferimento ovvero, qualora non siano operative convenzioni regionali, le convenzioni-quadro stipulate da Consip S.p.A. </a:t>
            </a:r>
            <a:r>
              <a:rPr b="0" i="1" lang="it-IT" sz="1800" spc="-1" strike="noStrike">
                <a:solidFill>
                  <a:srgbClr val="ff0000"/>
                </a:solidFill>
                <a:latin typeface="Arial"/>
                <a:ea typeface="Arial Unicode MS"/>
              </a:rPr>
              <a:t>(comma  modificato  due volte nel corso del 2012, poi nel 2014, e infine nel 2015)</a:t>
            </a:r>
            <a:endParaRPr b="0" lang="it-IT" sz="1800" spc="-1" strike="noStrike">
              <a:latin typeface="Arial"/>
            </a:endParaRPr>
          </a:p>
          <a:p>
            <a:pPr marL="342720" indent="-340920">
              <a:lnSpc>
                <a:spcPct val="100000"/>
              </a:lnSpc>
            </a:pPr>
            <a:r>
              <a:rPr b="0" i="1" lang="it-IT" sz="1800" spc="-1" strike="noStrike">
                <a:solidFill>
                  <a:srgbClr val="7030a0"/>
                </a:solidFill>
                <a:latin typeface="Arial"/>
                <a:ea typeface="Arial Unicode MS"/>
              </a:rPr>
              <a:t>* v. art. 9, comma 7 del d.l. n. 66/2014</a:t>
            </a:r>
            <a:endParaRPr b="0" lang="it-IT" sz="1800" spc="-1" strike="noStrike">
              <a:latin typeface="Arial"/>
            </a:endParaRPr>
          </a:p>
        </p:txBody>
      </p:sp>
      <p:sp>
        <p:nvSpPr>
          <p:cNvPr id="438" name="CustomShape 2"/>
          <p:cNvSpPr/>
          <p:nvPr/>
        </p:nvSpPr>
        <p:spPr>
          <a:xfrm>
            <a:off x="457200" y="523440"/>
            <a:ext cx="8227800" cy="110376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2000" spc="-1" strike="noStrike">
                <a:solidFill>
                  <a:srgbClr val="3333ff"/>
                </a:solidFill>
                <a:latin typeface="Arial"/>
                <a:ea typeface="Arial Unicode MS"/>
              </a:rPr>
              <a:t>...fermi restando gli obblighi di ricorso agli strumenti di acquisto e di negoziazione, anche telematici, previsti dalle vigenti disposizioni in materia di contenimento della spesa,...</a:t>
            </a:r>
            <a:endParaRPr b="0" lang="it-IT" sz="2000" spc="-1" strike="noStrike">
              <a:latin typeface="Arial"/>
            </a:endParaRPr>
          </a:p>
        </p:txBody>
      </p:sp>
    </p:spTree>
  </p:cSld>
  <p:timing>
    <p:tnLst>
      <p:par>
        <p:cTn id="511" dur="indefinite" restart="never" nodeType="tmRoot">
          <p:childTnLst>
            <p:seq>
              <p:cTn id="512"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457200" y="457200"/>
            <a:ext cx="8227800" cy="109800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2000" spc="-1" strike="noStrike">
                <a:solidFill>
                  <a:srgbClr val="3333ff"/>
                </a:solidFill>
                <a:latin typeface="Arial"/>
                <a:ea typeface="Arial Unicode MS"/>
              </a:rPr>
              <a:t>...fermi restando gli obblighi di ricorso agli strumenti di acquisto e di negoziazione, anche telematici, previsti dalle vigenti disposizioni in materia di contenimento della spesa,...</a:t>
            </a:r>
            <a:endParaRPr b="0" lang="it-IT" sz="2000" spc="-1" strike="noStrike">
              <a:latin typeface="Arial"/>
            </a:endParaRPr>
          </a:p>
        </p:txBody>
      </p:sp>
      <p:sp>
        <p:nvSpPr>
          <p:cNvPr id="440" name="CustomShape 2"/>
          <p:cNvSpPr/>
          <p:nvPr/>
        </p:nvSpPr>
        <p:spPr>
          <a:xfrm>
            <a:off x="457200" y="1700640"/>
            <a:ext cx="8227800" cy="4164480"/>
          </a:xfrm>
          <a:prstGeom prst="rect">
            <a:avLst/>
          </a:prstGeom>
          <a:noFill/>
          <a:ln>
            <a:noFill/>
          </a:ln>
        </p:spPr>
        <p:style>
          <a:lnRef idx="0"/>
          <a:fillRef idx="0"/>
          <a:effectRef idx="0"/>
          <a:fontRef idx="minor"/>
        </p:style>
        <p:txBody>
          <a:bodyPr lIns="90000" rIns="90000" tIns="46800" bIns="46800"/>
          <a:p>
            <a:pPr marL="342720" indent="-340920">
              <a:lnSpc>
                <a:spcPct val="100000"/>
              </a:lnSpc>
            </a:pPr>
            <a:r>
              <a:rPr b="0" lang="it-IT" sz="1800" spc="-1" strike="noStrike">
                <a:solidFill>
                  <a:srgbClr val="9999ff"/>
                </a:solidFill>
                <a:latin typeface="Arial"/>
                <a:ea typeface="Arial Unicode MS"/>
              </a:rPr>
              <a:t>L. 27-12-2006 n. 296 – art. 1, comma </a:t>
            </a:r>
            <a:r>
              <a:rPr b="1" lang="it-IT" sz="1800" spc="-1" strike="noStrike">
                <a:solidFill>
                  <a:srgbClr val="002060"/>
                </a:solidFill>
                <a:latin typeface="Arial"/>
                <a:ea typeface="Arial Unicode MS"/>
              </a:rPr>
              <a:t>450</a:t>
            </a:r>
            <a:r>
              <a:rPr b="0" lang="it-IT" sz="1800" spc="-1" strike="noStrike">
                <a:solidFill>
                  <a:srgbClr val="000000"/>
                </a:solidFill>
                <a:latin typeface="Arial"/>
                <a:ea typeface="Arial Unicode MS"/>
              </a:rPr>
              <a:t> (</a:t>
            </a:r>
            <a:r>
              <a:rPr b="0" lang="it-IT" sz="1800" spc="-1" strike="noStrike">
                <a:solidFill>
                  <a:srgbClr val="ff3300"/>
                </a:solidFill>
                <a:latin typeface="Arial"/>
                <a:ea typeface="Arial Unicode MS"/>
              </a:rPr>
              <a:t>MEPA</a:t>
            </a:r>
            <a:r>
              <a:rPr b="0" lang="it-IT" sz="1800" spc="-1" strike="noStrike">
                <a:solidFill>
                  <a:srgbClr val="000000"/>
                </a:solidFill>
                <a:latin typeface="Arial"/>
                <a:ea typeface="Arial Unicode MS"/>
              </a:rPr>
              <a:t>)</a:t>
            </a:r>
            <a:endParaRPr b="0" lang="it-IT" sz="1800" spc="-1" strike="noStrike">
              <a:latin typeface="Arial"/>
            </a:endParaRPr>
          </a:p>
          <a:p>
            <a:pPr marL="342720" indent="-340920" algn="just">
              <a:lnSpc>
                <a:spcPct val="100000"/>
              </a:lnSpc>
            </a:pPr>
            <a:r>
              <a:rPr b="0" lang="it-IT" sz="1800" spc="-1" strike="noStrike">
                <a:solidFill>
                  <a:srgbClr val="000000"/>
                </a:solidFill>
                <a:latin typeface="Arial"/>
                <a:ea typeface="Arial Unicode MS"/>
              </a:rPr>
              <a:t>450. </a:t>
            </a:r>
            <a:r>
              <a:rPr b="0" lang="it-IT" sz="1800" spc="-1" strike="noStrike">
                <a:solidFill>
                  <a:srgbClr val="ff0000"/>
                </a:solidFill>
                <a:latin typeface="Arial"/>
                <a:ea typeface="Arial Unicode MS"/>
              </a:rPr>
              <a:t>L</a:t>
            </a:r>
            <a:r>
              <a:rPr b="0" lang="it-IT" sz="1800" spc="-1" strike="noStrike">
                <a:solidFill>
                  <a:srgbClr val="ff3300"/>
                </a:solidFill>
                <a:latin typeface="Arial"/>
                <a:ea typeface="Arial Unicode MS"/>
              </a:rPr>
              <a:t>e amministrazioni statali</a:t>
            </a:r>
            <a:r>
              <a:rPr b="0" lang="it-IT" sz="1800" spc="-1" strike="noStrike">
                <a:solidFill>
                  <a:srgbClr val="000000"/>
                </a:solidFill>
                <a:latin typeface="Arial"/>
                <a:ea typeface="Arial Unicode MS"/>
              </a:rPr>
              <a:t> centrali e periferiche, (escluse scuole e università, ma compresi gli enti di previdenza e agenzie fiscali) (…)</a:t>
            </a:r>
            <a:endParaRPr b="0" lang="it-IT" sz="1800" spc="-1" strike="noStrike">
              <a:latin typeface="Arial"/>
            </a:endParaRPr>
          </a:p>
          <a:p>
            <a:pPr marL="342720" indent="-340920" algn="just">
              <a:lnSpc>
                <a:spcPct val="100000"/>
              </a:lnSpc>
            </a:pPr>
            <a:r>
              <a:rPr b="0" lang="it-IT" sz="1800" spc="-1" strike="noStrike">
                <a:solidFill>
                  <a:srgbClr val="000000"/>
                </a:solidFill>
                <a:latin typeface="Arial"/>
                <a:ea typeface="Arial Unicode MS"/>
              </a:rPr>
              <a:t>per gli acquisti di beni e servizi </a:t>
            </a:r>
            <a:r>
              <a:rPr b="0" lang="it-IT" sz="1800" spc="-1" strike="noStrike">
                <a:solidFill>
                  <a:srgbClr val="000000"/>
                </a:solidFill>
                <a:latin typeface="Arial"/>
                <a:ea typeface="DejaVu Sans"/>
              </a:rPr>
              <a:t>di importo pari o superiore a 5.000 euro e al di sotto della soglia di rilievo comunitario,</a:t>
            </a:r>
            <a:r>
              <a:rPr b="0" lang="it-IT" sz="1800" spc="-1" strike="noStrike">
                <a:solidFill>
                  <a:srgbClr val="000000"/>
                </a:solidFill>
                <a:latin typeface="Arial"/>
                <a:ea typeface="Arial Unicode MS"/>
              </a:rPr>
              <a:t> sono tenute a fare ricorso al mercato elettronico della pubblica amministrazione di cui dall’</a:t>
            </a:r>
            <a:r>
              <a:rPr b="0" lang="it-IT" sz="1800" spc="-1" strike="noStrike" u="sng">
                <a:solidFill>
                  <a:srgbClr val="0000ff"/>
                </a:solidFill>
                <a:uFill>
                  <a:solidFill>
                    <a:srgbClr val="ffffff"/>
                  </a:solidFill>
                </a:uFill>
                <a:latin typeface="Arial"/>
                <a:ea typeface="Arial Unicode MS"/>
                <a:hlinkClick r:id="rId1"/>
              </a:rPr>
              <a:t>articolo 328, comma 1, del regolamento di cui al </a:t>
            </a:r>
            <a:r>
              <a:rPr b="0" lang="it-IT" sz="1800" spc="-1" strike="noStrike" u="sng">
                <a:solidFill>
                  <a:srgbClr val="0000ff"/>
                </a:solidFill>
                <a:uFill>
                  <a:solidFill>
                    <a:srgbClr val="ffffff"/>
                  </a:solidFill>
                </a:uFill>
                <a:latin typeface="Arial"/>
                <a:ea typeface="Arial Unicode MS"/>
                <a:hlinkClick r:id="rId2"/>
              </a:rPr>
              <a:t>d.P.R.</a:t>
            </a:r>
            <a:r>
              <a:rPr b="0" lang="it-IT" sz="1800" spc="-1" strike="noStrike" u="sng">
                <a:solidFill>
                  <a:srgbClr val="0000ff"/>
                </a:solidFill>
                <a:uFill>
                  <a:solidFill>
                    <a:srgbClr val="ffffff"/>
                  </a:solidFill>
                </a:uFill>
                <a:latin typeface="Arial"/>
                <a:ea typeface="Arial Unicode MS"/>
                <a:hlinkClick r:id="rId3"/>
              </a:rPr>
              <a:t> 5 ottobre 2010, n. 207</a:t>
            </a:r>
            <a:r>
              <a:rPr b="0" lang="it-IT" sz="1800" spc="-1" strike="noStrike">
                <a:solidFill>
                  <a:srgbClr val="000000"/>
                </a:solidFill>
                <a:latin typeface="Arial"/>
                <a:ea typeface="Arial Unicode MS"/>
              </a:rPr>
              <a:t>. </a:t>
            </a:r>
            <a:r>
              <a:rPr b="0" lang="it-IT" sz="1800" spc="-1" strike="noStrike">
                <a:solidFill>
                  <a:srgbClr val="000000"/>
                </a:solidFill>
                <a:latin typeface="Arial"/>
                <a:ea typeface="DejaVu Sans"/>
              </a:rPr>
              <a:t> Fermi restando gli obblighi e le facoltà previsti al comma 449 del presente articolo, </a:t>
            </a:r>
            <a:r>
              <a:rPr b="0" lang="it-IT" sz="1800" spc="-1" strike="noStrike">
                <a:solidFill>
                  <a:srgbClr val="ff0000"/>
                </a:solidFill>
                <a:latin typeface="Arial"/>
                <a:ea typeface="DejaVu Sans"/>
              </a:rPr>
              <a:t>le altre amministrazioni pubbliche di cui all'</a:t>
            </a:r>
            <a:r>
              <a:rPr b="0" lang="it-IT" sz="1800" spc="-1" strike="noStrike" u="sng">
                <a:solidFill>
                  <a:srgbClr val="0000ff"/>
                </a:solidFill>
                <a:uFill>
                  <a:solidFill>
                    <a:srgbClr val="ffffff"/>
                  </a:solidFill>
                </a:uFill>
                <a:latin typeface="Arial"/>
                <a:ea typeface="DejaVu Sans"/>
                <a:hlinkClick r:id="rId4"/>
              </a:rPr>
              <a:t>articolo 1 del decreto legislativo 30 marzo 2001, n. 165</a:t>
            </a:r>
            <a:r>
              <a:rPr b="0" lang="it-IT" sz="1800" spc="-1" strike="noStrike">
                <a:solidFill>
                  <a:srgbClr val="ff0000"/>
                </a:solidFill>
                <a:latin typeface="Arial"/>
                <a:ea typeface="DejaVu Sans"/>
              </a:rPr>
              <a:t>,</a:t>
            </a:r>
            <a:r>
              <a:rPr b="0" lang="it-IT" sz="1800" spc="-1" strike="noStrike">
                <a:solidFill>
                  <a:srgbClr val="000000"/>
                </a:solidFill>
                <a:latin typeface="Arial"/>
                <a:ea typeface="DejaVu Sans"/>
              </a:rPr>
              <a:t> nonché le autorità indipendenti, per gli acquisti di beni e servizi di importo pari o superiore a 5.000 euro e di importo inferiore alla soglia di rilievo comunitario sono tenute a fare ricorso al mercato elettronico della pubblica amministrazione ovvero ad altri mercati elettronici istituiti ai sensi del medesimo articolo 328 ovvero al sistema telematico messo a disposizione dalla centrale regionale di riferimento per lo svolgimento delle relative procedure. (…) </a:t>
            </a:r>
            <a:r>
              <a:rPr b="0" i="1" lang="it-IT" sz="1800" spc="-1" strike="noStrike">
                <a:solidFill>
                  <a:srgbClr val="ff0000"/>
                </a:solidFill>
                <a:latin typeface="Arial"/>
                <a:ea typeface="DejaVu Sans"/>
              </a:rPr>
              <a:t>(comma</a:t>
            </a:r>
            <a:r>
              <a:rPr b="0" lang="it-IT" sz="1800" spc="-1" strike="noStrike">
                <a:solidFill>
                  <a:srgbClr val="000000"/>
                </a:solidFill>
                <a:latin typeface="Arial"/>
                <a:ea typeface="DejaVu Sans"/>
              </a:rPr>
              <a:t> </a:t>
            </a:r>
            <a:r>
              <a:rPr b="0" i="1" lang="it-IT" sz="1800" spc="-1" strike="noStrike">
                <a:solidFill>
                  <a:srgbClr val="ff0000"/>
                </a:solidFill>
                <a:latin typeface="Arial"/>
                <a:ea typeface="DejaVu Sans"/>
              </a:rPr>
              <a:t>modificato n</a:t>
            </a:r>
            <a:r>
              <a:rPr b="0" i="1" lang="it-IT" sz="1800" spc="-1" strike="noStrike">
                <a:solidFill>
                  <a:srgbClr val="ff0000"/>
                </a:solidFill>
                <a:latin typeface="Arial"/>
                <a:ea typeface="Arial Unicode MS"/>
              </a:rPr>
              <a:t>el 2012, poi nel 2014 e </a:t>
            </a:r>
            <a:r>
              <a:rPr b="0" i="1" lang="it-IT" sz="1800" spc="-1" strike="noStrike">
                <a:solidFill>
                  <a:srgbClr val="ff0000"/>
                </a:solidFill>
                <a:latin typeface="Tahoma"/>
                <a:ea typeface="DejaVu Sans"/>
              </a:rPr>
              <a:t>da ultimo dall'art. 1, comma 130, legge n. 145 del 2018)</a:t>
            </a:r>
            <a:endParaRPr b="0" lang="it-IT" sz="1800" spc="-1" strike="noStrike">
              <a:latin typeface="Arial"/>
            </a:endParaRPr>
          </a:p>
        </p:txBody>
      </p:sp>
    </p:spTree>
  </p:cSld>
  <p:timing>
    <p:tnLst>
      <p:par>
        <p:cTn id="513" dur="indefinite" restart="never" nodeType="tmRoot">
          <p:childTnLst>
            <p:seq>
              <p:cTn id="514" dur="indefinite"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457200" y="456840"/>
            <a:ext cx="8227800" cy="738000"/>
          </a:xfrm>
          <a:prstGeom prst="rect">
            <a:avLst/>
          </a:prstGeom>
          <a:noFill/>
          <a:ln>
            <a:noFill/>
          </a:ln>
        </p:spPr>
        <p:style>
          <a:lnRef idx="0"/>
          <a:fillRef idx="0"/>
          <a:effectRef idx="0"/>
          <a:fontRef idx="minor"/>
        </p:style>
        <p:txBody>
          <a:bodyPr lIns="90000" rIns="90000" tIns="45000" bIns="45000" anchor="ctr"/>
          <a:p>
            <a:pPr>
              <a:lnSpc>
                <a:spcPct val="100000"/>
              </a:lnSpc>
            </a:pPr>
            <a:r>
              <a:rPr b="1" lang="it-IT" sz="2400" spc="-1" strike="noStrike">
                <a:solidFill>
                  <a:srgbClr val="000000"/>
                </a:solidFill>
                <a:latin typeface="Arial"/>
                <a:ea typeface="Arial Unicode MS"/>
              </a:rPr>
              <a:t>D.L. 6-7-2012 n. 95</a:t>
            </a:r>
            <a:r>
              <a:rPr b="0" lang="it-IT" sz="2400" spc="-1" strike="noStrike">
                <a:solidFill>
                  <a:srgbClr val="000000"/>
                </a:solidFill>
                <a:latin typeface="Arial"/>
                <a:ea typeface="Arial Unicode MS"/>
              </a:rPr>
              <a:t>, conv. in legge n. 135/2012:</a:t>
            </a:r>
            <a:endParaRPr b="0" lang="it-IT" sz="2400" spc="-1" strike="noStrike">
              <a:latin typeface="Arial"/>
            </a:endParaRPr>
          </a:p>
          <a:p>
            <a:pPr>
              <a:lnSpc>
                <a:spcPct val="100000"/>
              </a:lnSpc>
            </a:pPr>
            <a:r>
              <a:rPr b="0" lang="it-IT" sz="1600" spc="-1" strike="noStrike">
                <a:solidFill>
                  <a:srgbClr val="000000"/>
                </a:solidFill>
                <a:latin typeface="Arial"/>
                <a:ea typeface="Arial Unicode MS"/>
              </a:rPr>
              <a:t>(il comma 1 dell’art. 1 non è richiamato dall’art. 9, c. 3 del d.l. 66/14)</a:t>
            </a:r>
            <a:endParaRPr b="0" lang="it-IT" sz="1600" spc="-1" strike="noStrike">
              <a:latin typeface="Arial"/>
            </a:endParaRPr>
          </a:p>
        </p:txBody>
      </p:sp>
      <p:sp>
        <p:nvSpPr>
          <p:cNvPr id="442" name="CustomShape 2"/>
          <p:cNvSpPr/>
          <p:nvPr/>
        </p:nvSpPr>
        <p:spPr>
          <a:xfrm>
            <a:off x="554400" y="1440000"/>
            <a:ext cx="8227800" cy="4596840"/>
          </a:xfrm>
          <a:prstGeom prst="rect">
            <a:avLst/>
          </a:prstGeom>
          <a:noFill/>
          <a:ln>
            <a:noFill/>
          </a:ln>
        </p:spPr>
        <p:style>
          <a:lnRef idx="0"/>
          <a:fillRef idx="0"/>
          <a:effectRef idx="0"/>
          <a:fontRef idx="minor"/>
        </p:style>
        <p:txBody>
          <a:bodyPr lIns="90000" rIns="90000" tIns="45000" bIns="45000"/>
          <a:p>
            <a:pPr marL="216000" indent="-214920">
              <a:lnSpc>
                <a:spcPct val="100000"/>
              </a:lnSpc>
              <a:buClr>
                <a:srgbClr val="00007d"/>
              </a:buClr>
              <a:buSzPct val="75000"/>
              <a:buFont typeface="Wingdings" charset="2"/>
              <a:buChar char=""/>
            </a:pPr>
            <a:r>
              <a:rPr b="0" lang="it-IT" sz="2000" spc="-1" strike="noStrike">
                <a:solidFill>
                  <a:srgbClr val="000000"/>
                </a:solidFill>
                <a:latin typeface="Arial"/>
                <a:ea typeface="Arial Unicode MS"/>
              </a:rPr>
              <a:t>Art. 1, comma 1.  Successivamente alla data di entrata in vigore della legge di conversione del presente decreto, i contratti stipulati in violazione dell'</a:t>
            </a:r>
            <a:r>
              <a:rPr b="0" lang="it-IT" sz="2000" spc="-1" strike="noStrike" u="sng">
                <a:solidFill>
                  <a:srgbClr val="0000ff"/>
                </a:solidFill>
                <a:uFill>
                  <a:solidFill>
                    <a:srgbClr val="ffffff"/>
                  </a:solidFill>
                </a:uFill>
                <a:latin typeface="Arial"/>
                <a:ea typeface="Arial Unicode MS"/>
                <a:hlinkClick r:id="rId1"/>
              </a:rPr>
              <a:t>articolo 26, comma 3 della legge 23 dicembre 1999, n. 488</a:t>
            </a:r>
            <a:r>
              <a:rPr b="0" lang="it-IT" sz="2000" spc="-1" strike="noStrike">
                <a:solidFill>
                  <a:srgbClr val="000000"/>
                </a:solidFill>
                <a:latin typeface="Arial"/>
                <a:ea typeface="Arial Unicode MS"/>
              </a:rPr>
              <a:t> ed i contratti stipulati </a:t>
            </a:r>
            <a:r>
              <a:rPr b="0" lang="it-IT" sz="2000" spc="-1" strike="noStrike" u="sng">
                <a:solidFill>
                  <a:srgbClr val="000000"/>
                </a:solidFill>
                <a:uFill>
                  <a:solidFill>
                    <a:srgbClr val="ffffff"/>
                  </a:solidFill>
                </a:uFill>
                <a:latin typeface="Arial"/>
                <a:ea typeface="Arial Unicode MS"/>
              </a:rPr>
              <a:t>in violazione degli obblighi di approvvigionarsi attraverso gli strumenti di acquisto messi a disposizione da Consip S.p.A.</a:t>
            </a:r>
            <a:r>
              <a:rPr b="0" lang="it-IT" sz="2000" spc="-1" strike="noStrike">
                <a:solidFill>
                  <a:srgbClr val="000000"/>
                </a:solidFill>
                <a:latin typeface="Arial"/>
                <a:ea typeface="Arial Unicode MS"/>
              </a:rPr>
              <a:t> </a:t>
            </a:r>
            <a:r>
              <a:rPr b="1" lang="it-IT" sz="2000" spc="-1" strike="noStrike">
                <a:solidFill>
                  <a:srgbClr val="ff3300"/>
                </a:solidFill>
                <a:latin typeface="Arial"/>
                <a:ea typeface="Arial Unicode MS"/>
              </a:rPr>
              <a:t>sono nulli</a:t>
            </a:r>
            <a:r>
              <a:rPr b="1" lang="it-IT" sz="2000" spc="-1" strike="noStrike">
                <a:solidFill>
                  <a:srgbClr val="000000"/>
                </a:solidFill>
                <a:latin typeface="Arial"/>
                <a:ea typeface="Arial Unicode MS"/>
              </a:rPr>
              <a:t>,</a:t>
            </a:r>
            <a:r>
              <a:rPr b="0" lang="it-IT" sz="2000" spc="-1" strike="noStrike">
                <a:solidFill>
                  <a:srgbClr val="000000"/>
                </a:solidFill>
                <a:latin typeface="Arial"/>
                <a:ea typeface="Arial Unicode MS"/>
              </a:rPr>
              <a:t> costituiscono illecito disciplinare e sono causa di responsabilità amministrativa. Ai fini della determinazione del danno erariale si tiene anche conto della differenza tra il prezzo, ove indicato, dei detti strumenti di acquisto e quello indicato nel contratto.</a:t>
            </a:r>
            <a:endParaRPr b="0" lang="it-IT" sz="2000" spc="-1" strike="noStrike">
              <a:latin typeface="Arial"/>
            </a:endParaRPr>
          </a:p>
        </p:txBody>
      </p:sp>
    </p:spTree>
  </p:cSld>
  <p:timing>
    <p:tnLst>
      <p:par>
        <p:cTn id="515" dur="indefinite" restart="never" nodeType="tmRoot">
          <p:childTnLst>
            <p:seq>
              <p:cTn id="516" dur="indefinite" nodeType="mainSeq">
                <p:childTnLst>
                  <p:par>
                    <p:cTn id="517" fill="hold">
                      <p:stCondLst>
                        <p:cond delay="0"/>
                      </p:stCondLst>
                      <p:childTnLst>
                        <p:par>
                          <p:cTn id="518" fill="hold">
                            <p:stCondLst>
                              <p:cond delay="0"/>
                            </p:stCondLst>
                            <p:childTnLst>
                              <p:par>
                                <p:cTn id="519" nodeType="afterEffect" fill="hold" presetClass="entr">
                                  <p:stCondLst>
                                    <p:cond delay="0"/>
                                  </p:stCondLst>
                                  <p:childTnLst>
                                    <p:set>
                                      <p:cBhvr>
                                        <p:cTn id="520" dur="1" fill="hold">
                                          <p:stCondLst>
                                            <p:cond delay="0"/>
                                          </p:stCondLst>
                                        </p:cTn>
                                        <p:tgtEl>
                                          <p:spTgt spid="441"/>
                                        </p:tgtEl>
                                        <p:attrNameLst>
                                          <p:attrName>style.visibility</p:attrName>
                                        </p:attrNameLst>
                                      </p:cBhvr>
                                      <p:to>
                                        <p:strVal val="visible"/>
                                      </p:to>
                                    </p:set>
                                  </p:childTnLst>
                                </p:cTn>
                              </p:par>
                            </p:childTnLst>
                          </p:cTn>
                        </p:par>
                      </p:childTnLst>
                    </p:cTn>
                  </p:par>
                  <p:par>
                    <p:cTn id="521" fill="hold">
                      <p:stCondLst>
                        <p:cond delay="indefinite"/>
                      </p:stCondLst>
                      <p:childTnLst>
                        <p:par>
                          <p:cTn id="522" fill="hold">
                            <p:stCondLst>
                              <p:cond delay="0"/>
                            </p:stCondLst>
                            <p:childTnLst>
                              <p:par>
                                <p:cTn id="523" nodeType="clickEffect" fill="hold" presetClass="entr">
                                  <p:stCondLst>
                                    <p:cond delay="0"/>
                                  </p:stCondLst>
                                  <p:childTnLst>
                                    <p:set>
                                      <p:cBhvr>
                                        <p:cTn id="524" dur="1" fill="hold">
                                          <p:stCondLst>
                                            <p:cond delay="0"/>
                                          </p:stCondLst>
                                        </p:cTn>
                                        <p:tgtEl>
                                          <p:spTgt spid="442">
                                            <p:txEl>
                                              <p:pRg st="0" end="0"/>
                                            </p:txEl>
                                          </p:spTgt>
                                        </p:tgtEl>
                                        <p:attrNameLst>
                                          <p:attrName>style.visibility</p:attrName>
                                        </p:attrNameLst>
                                      </p:cBhvr>
                                      <p:to>
                                        <p:strVal val="visible"/>
                                      </p:to>
                                    </p:set>
                                  </p:childTnLst>
                                </p:cTn>
                              </p:par>
                            </p:childTnLst>
                          </p:cTn>
                        </p:par>
                      </p:childTnLst>
                    </p:cTn>
                  </p:par>
                  <p:par>
                    <p:cTn id="525" fill="hold">
                      <p:stCondLst>
                        <p:cond delay="indefinite"/>
                      </p:stCondLst>
                      <p:childTnLst>
                        <p:par>
                          <p:cTn id="526" fill="hold">
                            <p:stCondLst>
                              <p:cond delay="0"/>
                            </p:stCondLst>
                            <p:childTnLst>
                              <p:par>
                                <p:cTn id="527" nodeType="clickEffect" fill="hold" presetClass="entr">
                                  <p:stCondLst>
                                    <p:cond delay="0"/>
                                  </p:stCondLst>
                                  <p:childTnLst>
                                    <p:set>
                                      <p:cBhvr>
                                        <p:cTn id="528" dur="1" fill="hold">
                                          <p:stCondLst>
                                            <p:cond delay="0"/>
                                          </p:stCondLst>
                                        </p:cTn>
                                        <p:tgtEl>
                                          <p:spTgt spid="442">
                                            <p:txEl>
                                              <p:pRg st="637" end="637"/>
                                            </p:txEl>
                                          </p:spTgt>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stCondLst>
                                    <p:cond delay="0"/>
                                  </p:stCondLst>
                                  <p:childTnLst>
                                    <p:set>
                                      <p:cBhvr>
                                        <p:cTn id="532" dur="1" fill="hold">
                                          <p:stCondLst>
                                            <p:cond delay="0"/>
                                          </p:stCondLst>
                                        </p:cTn>
                                        <p:tgtEl>
                                          <p:spTgt spid="442">
                                            <p:txEl>
                                              <p:pRg st="637" end="637"/>
                                            </p:txEl>
                                          </p:spTgt>
                                        </p:tgtEl>
                                        <p:attrNameLst>
                                          <p:attrName>style.visibility</p:attrName>
                                        </p:attrNameLst>
                                      </p:cBhvr>
                                      <p:to>
                                        <p:strVal val="visible"/>
                                      </p:to>
                                    </p:set>
                                  </p:childTnLst>
                                </p:cTn>
                              </p:par>
                            </p:childTnLst>
                          </p:cTn>
                        </p:par>
                      </p:childTnLst>
                    </p:cTn>
                  </p:par>
                  <p:par>
                    <p:cTn id="533" fill="hold">
                      <p:stCondLst>
                        <p:cond delay="indefinite"/>
                      </p:stCondLst>
                      <p:childTnLst>
                        <p:par>
                          <p:cTn id="534" fill="hold">
                            <p:stCondLst>
                              <p:cond delay="0"/>
                            </p:stCondLst>
                            <p:childTnLst>
                              <p:par>
                                <p:cTn id="535" nodeType="clickEffect" fill="hold" presetClass="entr">
                                  <p:stCondLst>
                                    <p:cond delay="0"/>
                                  </p:stCondLst>
                                  <p:childTnLst>
                                    <p:set>
                                      <p:cBhvr>
                                        <p:cTn id="536" dur="1" fill="hold">
                                          <p:stCondLst>
                                            <p:cond delay="0"/>
                                          </p:stCondLst>
                                        </p:cTn>
                                        <p:tgtEl>
                                          <p:spTgt spid="442">
                                            <p:txEl>
                                              <p:pRg st="637" end="637"/>
                                            </p:txEl>
                                          </p:spTgt>
                                        </p:tgtEl>
                                        <p:attrNameLst>
                                          <p:attrName>style.visibility</p:attrName>
                                        </p:attrNameLst>
                                      </p:cBhvr>
                                      <p:to>
                                        <p:strVal val="visible"/>
                                      </p:to>
                                    </p:set>
                                  </p:childTnLst>
                                </p:cTn>
                              </p:par>
                            </p:childTnLst>
                          </p:cTn>
                        </p:par>
                      </p:childTnLst>
                    </p:cTn>
                  </p:par>
                  <p:par>
                    <p:cTn id="537" fill="hold">
                      <p:stCondLst>
                        <p:cond delay="indefinite"/>
                      </p:stCondLst>
                      <p:childTnLst>
                        <p:par>
                          <p:cTn id="538" fill="hold">
                            <p:stCondLst>
                              <p:cond delay="0"/>
                            </p:stCondLst>
                            <p:childTnLst>
                              <p:par>
                                <p:cTn id="539" nodeType="clickEffect" fill="hold" presetClass="entr">
                                  <p:stCondLst>
                                    <p:cond delay="0"/>
                                  </p:stCondLst>
                                  <p:childTnLst>
                                    <p:set>
                                      <p:cBhvr>
                                        <p:cTn id="540" dur="1" fill="hold">
                                          <p:stCondLst>
                                            <p:cond delay="0"/>
                                          </p:stCondLst>
                                        </p:cTn>
                                        <p:tgtEl>
                                          <p:spTgt spid="442">
                                            <p:txEl>
                                              <p:pRg st="637" end="63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457200" y="457200"/>
            <a:ext cx="8227800" cy="593640"/>
          </a:xfrm>
          <a:prstGeom prst="rect">
            <a:avLst/>
          </a:prstGeom>
          <a:noFill/>
          <a:ln>
            <a:noFill/>
          </a:ln>
        </p:spPr>
        <p:style>
          <a:lnRef idx="0"/>
          <a:fillRef idx="0"/>
          <a:effectRef idx="0"/>
          <a:fontRef idx="minor"/>
        </p:style>
        <p:txBody>
          <a:bodyPr lIns="90000" rIns="90000" tIns="45000" bIns="45000" anchor="ctr"/>
          <a:p>
            <a:pPr>
              <a:lnSpc>
                <a:spcPct val="100000"/>
              </a:lnSpc>
            </a:pPr>
            <a:r>
              <a:rPr b="0" i="1" lang="it-IT" sz="2000" spc="-1" strike="noStrike">
                <a:solidFill>
                  <a:srgbClr val="6565ff"/>
                </a:solidFill>
                <a:latin typeface="Arial"/>
                <a:ea typeface="Arial Unicode MS"/>
              </a:rPr>
              <a:t>Segue d.l. n. 66/14 – art. 9</a:t>
            </a:r>
            <a:endParaRPr b="0" lang="it-IT" sz="2000" spc="-1" strike="noStrike">
              <a:latin typeface="Arial"/>
            </a:endParaRPr>
          </a:p>
        </p:txBody>
      </p:sp>
      <p:sp>
        <p:nvSpPr>
          <p:cNvPr id="444" name="CustomShape 2"/>
          <p:cNvSpPr/>
          <p:nvPr/>
        </p:nvSpPr>
        <p:spPr>
          <a:xfrm>
            <a:off x="457200" y="1052640"/>
            <a:ext cx="8227800" cy="4812840"/>
          </a:xfrm>
          <a:prstGeom prst="rect">
            <a:avLst/>
          </a:prstGeom>
          <a:noFill/>
          <a:ln>
            <a:noFill/>
          </a:ln>
        </p:spPr>
        <p:style>
          <a:lnRef idx="0"/>
          <a:fillRef idx="0"/>
          <a:effectRef idx="0"/>
          <a:fontRef idx="minor"/>
        </p:style>
        <p:txBody>
          <a:bodyPr lIns="90000" rIns="90000" tIns="45000" bIns="45000"/>
          <a:p>
            <a:pPr marL="216000" indent="-214920" algn="just">
              <a:lnSpc>
                <a:spcPct val="100000"/>
              </a:lnSpc>
              <a:buClr>
                <a:srgbClr val="00007d"/>
              </a:buClr>
              <a:buSzPct val="75000"/>
              <a:buFont typeface="Wingdings" charset="2"/>
              <a:buChar char=""/>
            </a:pPr>
            <a:r>
              <a:rPr b="0" lang="it-IT" sz="1800" spc="-1" strike="noStrike">
                <a:solidFill>
                  <a:srgbClr val="000000"/>
                </a:solidFill>
                <a:latin typeface="Arial"/>
                <a:ea typeface="DejaVu Sans"/>
              </a:rPr>
              <a:t>7. (…) l'Autorità nazionale anticorruzione, (…), attraverso la banca dati nazionale dei contratti pubblici (…) fornisce, (…), alle amministrazioni pubbliche un'elaborazione dei prezzi di riferimento alle condizioni di maggiore efficienza di beni e di servizi, tra quelli di maggiore impatto in termini di costo a carico della pubblica amministrazione, nonché pubblica sul proprio sito web i prezzi unitari corrisposti dalle pubbliche amministrazioni per gli acquisti di tali beni e servizi. I prezzi di riferimento pubblicati dall'Autorità e dalla stessa aggiornati entro il 1° ottobre di ogni anno, sono utilizzati per la programmazione dell'attività contrattuale della pubblica amministrazione e costituiscono prezzo massimo di aggiudicazione, anche per le procedure di gara aggiudicate all'offerta più vantaggiosa, in tutti i casi in cui non è presente una convenzione stipulata ai sensi dell'</a:t>
            </a:r>
            <a:r>
              <a:rPr b="0" lang="it-IT" sz="1800" spc="-1" strike="noStrike" u="sng">
                <a:solidFill>
                  <a:srgbClr val="0000ff"/>
                </a:solidFill>
                <a:uFill>
                  <a:solidFill>
                    <a:srgbClr val="ffffff"/>
                  </a:solidFill>
                </a:uFill>
                <a:latin typeface="Arial"/>
                <a:ea typeface="DejaVu Sans"/>
                <a:hlinkClick r:id="rId1"/>
              </a:rPr>
              <a:t>articolo 26, comma 1, della legge 23 dicembre 1999, n. 488</a:t>
            </a:r>
            <a:r>
              <a:rPr b="0" lang="it-IT" sz="1800" spc="-1" strike="noStrike">
                <a:solidFill>
                  <a:srgbClr val="000000"/>
                </a:solidFill>
                <a:latin typeface="Arial"/>
                <a:ea typeface="DejaVu Sans"/>
              </a:rPr>
              <a:t>, in ambito nazionale ovvero nell'ambito territoriale di riferimento.</a:t>
            </a:r>
            <a:r>
              <a:rPr b="0" lang="it-IT" sz="1800" spc="-1" strike="noStrike">
                <a:solidFill>
                  <a:srgbClr val="ff0000"/>
                </a:solidFill>
                <a:latin typeface="Arial"/>
                <a:ea typeface="Arial Unicode MS"/>
              </a:rPr>
              <a:t> I contratti stipulati in violazione di tale prezzo massimo sono nulli</a:t>
            </a:r>
            <a:r>
              <a:rPr b="0" lang="it-IT" sz="1800" spc="-1" strike="noStrike">
                <a:solidFill>
                  <a:srgbClr val="000000"/>
                </a:solidFill>
                <a:latin typeface="Arial"/>
                <a:ea typeface="Arial Unicode MS"/>
              </a:rPr>
              <a:t>.</a:t>
            </a:r>
            <a:r>
              <a:rPr b="0" lang="it-IT" sz="1800" spc="-1" strike="noStrike">
                <a:solidFill>
                  <a:srgbClr val="000000"/>
                </a:solidFill>
                <a:latin typeface="Arial"/>
                <a:ea typeface="DejaVu Sans"/>
              </a:rPr>
              <a:t>  </a:t>
            </a:r>
            <a:br/>
            <a:r>
              <a:rPr b="0" i="1" lang="it-IT" sz="1800" spc="-1" strike="noStrike">
                <a:solidFill>
                  <a:srgbClr val="ff0000"/>
                </a:solidFill>
                <a:latin typeface="Arial"/>
                <a:ea typeface="DejaVu Sans"/>
              </a:rPr>
              <a:t>(comma modificato dall'art. 1, comma 509, legge n 208 del 2015)</a:t>
            </a:r>
            <a:r>
              <a:rPr b="0" lang="it-IT" sz="1800" spc="-1" strike="noStrike">
                <a:solidFill>
                  <a:srgbClr val="ff0000"/>
                </a:solidFill>
                <a:latin typeface="Arial"/>
                <a:ea typeface="Arial Unicode MS"/>
              </a:rPr>
              <a:t> </a:t>
            </a:r>
            <a:endParaRPr b="0" lang="it-IT" sz="1800" spc="-1" strike="noStrike">
              <a:latin typeface="Arial"/>
            </a:endParaRPr>
          </a:p>
          <a:p>
            <a:pPr algn="just">
              <a:lnSpc>
                <a:spcPct val="100000"/>
              </a:lnSpc>
            </a:pPr>
            <a:endParaRPr b="0" lang="it-IT" sz="1800" spc="-1" strike="noStrike">
              <a:latin typeface="Arial"/>
            </a:endParaRPr>
          </a:p>
        </p:txBody>
      </p:sp>
    </p:spTree>
  </p:cSld>
  <p:timing>
    <p:tnLst>
      <p:par>
        <p:cTn id="541" dur="indefinite" restart="never" nodeType="tmRoot">
          <p:childTnLst>
            <p:seq>
              <p:cTn id="542" dur="indefinite" nodeType="mainSeq">
                <p:childTnLst>
                  <p:par>
                    <p:cTn id="543" fill="hold">
                      <p:stCondLst>
                        <p:cond delay="0"/>
                      </p:stCondLst>
                      <p:childTnLst>
                        <p:par>
                          <p:cTn id="544" fill="hold">
                            <p:stCondLst>
                              <p:cond delay="0"/>
                            </p:stCondLst>
                            <p:childTnLst>
                              <p:par>
                                <p:cTn id="545" nodeType="afterEffect" fill="hold" presetClass="entr">
                                  <p:stCondLst>
                                    <p:cond delay="0"/>
                                  </p:stCondLst>
                                  <p:childTnLst>
                                    <p:set>
                                      <p:cBhvr>
                                        <p:cTn id="546" dur="1" fill="hold">
                                          <p:stCondLst>
                                            <p:cond delay="0"/>
                                          </p:stCondLst>
                                        </p:cTn>
                                        <p:tgtEl>
                                          <p:spTgt spid="443"/>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nodeType="clickEffect" fill="hold" presetClass="entr">
                                  <p:stCondLst>
                                    <p:cond delay="0"/>
                                  </p:stCondLst>
                                  <p:childTnLst>
                                    <p:set>
                                      <p:cBhvr>
                                        <p:cTn id="550" dur="1" fill="hold">
                                          <p:stCondLst>
                                            <p:cond delay="0"/>
                                          </p:stCondLst>
                                        </p:cTn>
                                        <p:tgtEl>
                                          <p:spTgt spid="444">
                                            <p:txEl>
                                              <p:pRg st="0" end="0"/>
                                            </p:txEl>
                                          </p:spTgt>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nodeType="clickEffect" fill="hold" presetClass="entr">
                                  <p:stCondLst>
                                    <p:cond delay="0"/>
                                  </p:stCondLst>
                                  <p:childTnLst>
                                    <p:set>
                                      <p:cBhvr>
                                        <p:cTn id="554" dur="1" fill="hold">
                                          <p:stCondLst>
                                            <p:cond delay="0"/>
                                          </p:stCondLst>
                                        </p:cTn>
                                        <p:tgtEl>
                                          <p:spTgt spid="444">
                                            <p:txEl>
                                              <p:pRg st="1163" end="116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CustomShape 1"/>
          <p:cNvSpPr/>
          <p:nvPr/>
        </p:nvSpPr>
        <p:spPr>
          <a:xfrm>
            <a:off x="457200" y="457200"/>
            <a:ext cx="8218080" cy="136008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3333ff"/>
                </a:solidFill>
                <a:latin typeface="Arial"/>
                <a:ea typeface="Arial Unicode MS"/>
              </a:rPr>
              <a:t>Il Nuovo Codice </a:t>
            </a:r>
            <a:endParaRPr b="0" lang="it-IT" sz="3600" spc="-1" strike="noStrike">
              <a:latin typeface="Arial"/>
            </a:endParaRPr>
          </a:p>
          <a:p>
            <a:pPr>
              <a:lnSpc>
                <a:spcPct val="100000"/>
              </a:lnSpc>
            </a:pPr>
            <a:r>
              <a:rPr b="0" lang="it-IT" sz="3600" spc="-1" strike="noStrike">
                <a:solidFill>
                  <a:srgbClr val="3333ff"/>
                </a:solidFill>
                <a:latin typeface="Arial"/>
                <a:ea typeface="Arial Unicode MS"/>
              </a:rPr>
              <a:t>D. Lgs. 18 aprile 2016, n. 50</a:t>
            </a:r>
            <a:endParaRPr b="0" lang="it-IT" sz="3600" spc="-1" strike="noStrike">
              <a:latin typeface="Arial"/>
            </a:endParaRPr>
          </a:p>
        </p:txBody>
      </p:sp>
      <p:sp>
        <p:nvSpPr>
          <p:cNvPr id="322" name="CustomShape 2"/>
          <p:cNvSpPr/>
          <p:nvPr/>
        </p:nvSpPr>
        <p:spPr>
          <a:xfrm>
            <a:off x="457200" y="1980720"/>
            <a:ext cx="8218080" cy="3874680"/>
          </a:xfrm>
          <a:prstGeom prst="rect">
            <a:avLst/>
          </a:prstGeom>
          <a:noFill/>
          <a:ln>
            <a:noFill/>
          </a:ln>
        </p:spPr>
        <p:style>
          <a:lnRef idx="0"/>
          <a:fillRef idx="0"/>
          <a:effectRef idx="0"/>
          <a:fontRef idx="minor"/>
        </p:style>
      </p:sp>
      <p:pic>
        <p:nvPicPr>
          <p:cNvPr id="323" name="Immagine 3" descr=""/>
          <p:cNvPicPr/>
          <p:nvPr/>
        </p:nvPicPr>
        <p:blipFill>
          <a:blip r:embed="rId1"/>
          <a:stretch/>
        </p:blipFill>
        <p:spPr>
          <a:xfrm>
            <a:off x="1274400" y="1980720"/>
            <a:ext cx="6039000" cy="407520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457200" y="456840"/>
            <a:ext cx="8227800" cy="738000"/>
          </a:xfrm>
          <a:prstGeom prst="rect">
            <a:avLst/>
          </a:prstGeom>
          <a:noFill/>
          <a:ln>
            <a:noFill/>
          </a:ln>
        </p:spPr>
        <p:style>
          <a:lnRef idx="0"/>
          <a:fillRef idx="0"/>
          <a:effectRef idx="0"/>
          <a:fontRef idx="minor"/>
        </p:style>
        <p:txBody>
          <a:bodyPr lIns="90000" rIns="90000" tIns="45000" bIns="45000" anchor="ctr"/>
          <a:p>
            <a:pPr>
              <a:lnSpc>
                <a:spcPct val="100000"/>
              </a:lnSpc>
            </a:pPr>
            <a:r>
              <a:rPr b="1" i="1" lang="it-IT" sz="2400" spc="-1" strike="noStrike">
                <a:solidFill>
                  <a:srgbClr val="0070c0"/>
                </a:solidFill>
                <a:latin typeface="Arial"/>
                <a:ea typeface="Arial Unicode MS"/>
              </a:rPr>
              <a:t>CONCLUSIONI</a:t>
            </a:r>
            <a:endParaRPr b="0" lang="it-IT" sz="2400" spc="-1" strike="noStrike">
              <a:latin typeface="Arial"/>
            </a:endParaRPr>
          </a:p>
        </p:txBody>
      </p:sp>
      <p:sp>
        <p:nvSpPr>
          <p:cNvPr id="446" name="CustomShape 2"/>
          <p:cNvSpPr/>
          <p:nvPr/>
        </p:nvSpPr>
        <p:spPr>
          <a:xfrm>
            <a:off x="554400" y="1440000"/>
            <a:ext cx="8227800" cy="4596840"/>
          </a:xfrm>
          <a:prstGeom prst="rect">
            <a:avLst/>
          </a:prstGeom>
          <a:noFill/>
          <a:ln>
            <a:noFill/>
          </a:ln>
        </p:spPr>
        <p:style>
          <a:lnRef idx="0"/>
          <a:fillRef idx="0"/>
          <a:effectRef idx="0"/>
          <a:fontRef idx="minor"/>
        </p:style>
        <p:txBody>
          <a:bodyPr lIns="90000" rIns="90000" tIns="45000" bIns="45000"/>
          <a:p>
            <a:pPr marL="216000" indent="-214920">
              <a:lnSpc>
                <a:spcPct val="100000"/>
              </a:lnSpc>
              <a:buClr>
                <a:srgbClr val="00007d"/>
              </a:buClr>
              <a:buSzPct val="75000"/>
              <a:buFont typeface="Wingdings" charset="2"/>
              <a:buChar char=""/>
            </a:pPr>
            <a:r>
              <a:rPr b="1" i="1" lang="it-IT" sz="2000" spc="-1" strike="noStrike">
                <a:solidFill>
                  <a:srgbClr val="0000ee"/>
                </a:solidFill>
                <a:latin typeface="Arial"/>
                <a:ea typeface="Arial Unicode MS"/>
              </a:rPr>
              <a:t>QUINDI…</a:t>
            </a:r>
            <a:endParaRPr b="0" lang="it-IT" sz="2000" spc="-1" strike="noStrike">
              <a:latin typeface="Arial"/>
            </a:endParaRPr>
          </a:p>
          <a:p>
            <a:pPr>
              <a:lnSpc>
                <a:spcPct val="100000"/>
              </a:lnSpc>
            </a:pPr>
            <a:endParaRPr b="0" lang="it-IT" sz="2000" spc="-1" strike="noStrike">
              <a:latin typeface="Arial"/>
            </a:endParaRPr>
          </a:p>
          <a:p>
            <a:pPr marL="216000" indent="-214920">
              <a:lnSpc>
                <a:spcPct val="100000"/>
              </a:lnSpc>
              <a:buClr>
                <a:srgbClr val="00007d"/>
              </a:buClr>
              <a:buSzPct val="75000"/>
              <a:buFont typeface="Wingdings" charset="2"/>
              <a:buChar char=""/>
            </a:pPr>
            <a:r>
              <a:rPr b="1" i="1" lang="it-IT" sz="2000" spc="-1" strike="noStrike">
                <a:solidFill>
                  <a:srgbClr val="0000ee"/>
                </a:solidFill>
                <a:latin typeface="Arial"/>
                <a:ea typeface="Arial Unicode MS"/>
              </a:rPr>
              <a:t>Previa escussione di convenzioni CONSIP e del MEPA…</a:t>
            </a:r>
            <a:endParaRPr b="0" lang="it-IT" sz="2000" spc="-1" strike="noStrike">
              <a:latin typeface="Arial"/>
            </a:endParaRPr>
          </a:p>
          <a:p>
            <a:pPr>
              <a:lnSpc>
                <a:spcPct val="100000"/>
              </a:lnSpc>
            </a:pPr>
            <a:endParaRPr b="0" lang="it-IT" sz="2000" spc="-1" strike="noStrike">
              <a:latin typeface="Arial"/>
            </a:endParaRPr>
          </a:p>
          <a:p>
            <a:pPr marL="216000" indent="-214920">
              <a:lnSpc>
                <a:spcPct val="100000"/>
              </a:lnSpc>
              <a:buClr>
                <a:srgbClr val="00007d"/>
              </a:buClr>
              <a:buSzPct val="75000"/>
              <a:buFont typeface="Wingdings" charset="2"/>
              <a:buChar char=""/>
            </a:pPr>
            <a:r>
              <a:rPr b="1" i="1" lang="it-IT" sz="2000" spc="-1" strike="noStrike">
                <a:solidFill>
                  <a:srgbClr val="0000ee"/>
                </a:solidFill>
                <a:latin typeface="Arial"/>
                <a:ea typeface="Arial Unicode MS"/>
              </a:rPr>
              <a:t>Per le gare sottosoglia vi è praticamente un obbligo generale di ricorso al mercato elettronico (cfr. Corte dei Conti, sez. controllo per le Marche 29.11.2012, n. 169)</a:t>
            </a:r>
            <a:endParaRPr b="0" lang="it-IT" sz="2000" spc="-1" strike="noStrike">
              <a:latin typeface="Arial"/>
            </a:endParaRPr>
          </a:p>
          <a:p>
            <a:pPr>
              <a:lnSpc>
                <a:spcPct val="100000"/>
              </a:lnSpc>
            </a:pPr>
            <a:endParaRPr b="0" lang="it-IT" sz="2000" spc="-1" strike="noStrike">
              <a:latin typeface="Arial"/>
            </a:endParaRPr>
          </a:p>
          <a:p>
            <a:pPr marL="216000" indent="-214920">
              <a:lnSpc>
                <a:spcPct val="100000"/>
              </a:lnSpc>
              <a:buClr>
                <a:srgbClr val="00007d"/>
              </a:buClr>
              <a:buSzPct val="75000"/>
              <a:buFont typeface="Wingdings" charset="2"/>
              <a:buChar char=""/>
            </a:pPr>
            <a:r>
              <a:rPr b="1" i="1" lang="it-IT" sz="2000" spc="-1" strike="noStrike">
                <a:solidFill>
                  <a:srgbClr val="0000ee"/>
                </a:solidFill>
                <a:latin typeface="Arial"/>
                <a:ea typeface="Arial Unicode MS"/>
              </a:rPr>
              <a:t>  </a:t>
            </a:r>
            <a:r>
              <a:rPr b="1" i="1" lang="it-IT" sz="2000" spc="-1" strike="noStrike">
                <a:solidFill>
                  <a:srgbClr val="0000ee"/>
                </a:solidFill>
                <a:latin typeface="Arial"/>
                <a:ea typeface="Arial Unicode MS"/>
              </a:rPr>
              <a:t>https://www.acquistinretepa.it/opencms/opencms/programma_comeFunziona_obblighi_facolta.html</a:t>
            </a:r>
            <a:endParaRPr b="0" lang="it-IT" sz="2000" spc="-1" strike="noStrike">
              <a:latin typeface="Arial"/>
            </a:endParaRPr>
          </a:p>
        </p:txBody>
      </p:sp>
    </p:spTree>
  </p:cSld>
  <p:timing>
    <p:tnLst>
      <p:par>
        <p:cTn id="555" dur="indefinite" restart="never" nodeType="tmRoot">
          <p:childTnLst>
            <p:seq>
              <p:cTn id="556" dur="indefinite" nodeType="mainSeq">
                <p:childTnLst>
                  <p:par>
                    <p:cTn id="557" fill="hold">
                      <p:stCondLst>
                        <p:cond delay="0"/>
                      </p:stCondLst>
                      <p:childTnLst>
                        <p:par>
                          <p:cTn id="558" fill="hold">
                            <p:stCondLst>
                              <p:cond delay="0"/>
                            </p:stCondLst>
                            <p:childTnLst>
                              <p:par>
                                <p:cTn id="559" nodeType="afterEffect" fill="hold" presetClass="entr">
                                  <p:stCondLst>
                                    <p:cond delay="0"/>
                                  </p:stCondLst>
                                  <p:childTnLst>
                                    <p:set>
                                      <p:cBhvr>
                                        <p:cTn id="560" dur="1" fill="hold">
                                          <p:stCondLst>
                                            <p:cond delay="0"/>
                                          </p:stCondLst>
                                        </p:cTn>
                                        <p:tgtEl>
                                          <p:spTgt spid="445"/>
                                        </p:tgtEl>
                                        <p:attrNameLst>
                                          <p:attrName>style.visibility</p:attrName>
                                        </p:attrNameLst>
                                      </p:cBhvr>
                                      <p:to>
                                        <p:strVal val="visible"/>
                                      </p:to>
                                    </p:set>
                                  </p:childTnLst>
                                </p:cTn>
                              </p:par>
                            </p:childTnLst>
                          </p:cTn>
                        </p:par>
                      </p:childTnLst>
                    </p:cTn>
                  </p:par>
                  <p:par>
                    <p:cTn id="561" fill="hold">
                      <p:stCondLst>
                        <p:cond delay="indefinite"/>
                      </p:stCondLst>
                      <p:childTnLst>
                        <p:par>
                          <p:cTn id="562" fill="hold">
                            <p:stCondLst>
                              <p:cond delay="0"/>
                            </p:stCondLst>
                            <p:childTnLst>
                              <p:par>
                                <p:cTn id="563" nodeType="clickEffect" fill="hold" presetClass="entr">
                                  <p:stCondLst>
                                    <p:cond delay="0"/>
                                  </p:stCondLst>
                                  <p:childTnLst>
                                    <p:set>
                                      <p:cBhvr>
                                        <p:cTn id="564"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nodeType="clickEffect" fill="hold" presetClass="entr">
                                  <p:stCondLst>
                                    <p:cond delay="0"/>
                                  </p:stCondLst>
                                  <p:childTnLst>
                                    <p:set>
                                      <p:cBhvr>
                                        <p:cTn id="568"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par>
                    <p:cTn id="569" fill="hold">
                      <p:stCondLst>
                        <p:cond delay="indefinite"/>
                      </p:stCondLst>
                      <p:childTnLst>
                        <p:par>
                          <p:cTn id="570" fill="hold">
                            <p:stCondLst>
                              <p:cond delay="0"/>
                            </p:stCondLst>
                            <p:childTnLst>
                              <p:par>
                                <p:cTn id="571" nodeType="clickEffect" fill="hold" presetClass="entr">
                                  <p:stCondLst>
                                    <p:cond delay="0"/>
                                  </p:stCondLst>
                                  <p:childTnLst>
                                    <p:set>
                                      <p:cBhvr>
                                        <p:cTn id="572"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par>
                    <p:cTn id="573" fill="hold">
                      <p:stCondLst>
                        <p:cond delay="indefinite"/>
                      </p:stCondLst>
                      <p:childTnLst>
                        <p:par>
                          <p:cTn id="574" fill="hold">
                            <p:stCondLst>
                              <p:cond delay="0"/>
                            </p:stCondLst>
                            <p:childTnLst>
                              <p:par>
                                <p:cTn id="575" nodeType="clickEffect" fill="hold" presetClass="entr">
                                  <p:stCondLst>
                                    <p:cond delay="0"/>
                                  </p:stCondLst>
                                  <p:childTnLst>
                                    <p:set>
                                      <p:cBhvr>
                                        <p:cTn id="576"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nodeType="clickEffect" fill="hold" presetClass="entr">
                                  <p:stCondLst>
                                    <p:cond delay="0"/>
                                  </p:stCondLst>
                                  <p:childTnLst>
                                    <p:set>
                                      <p:cBhvr>
                                        <p:cTn id="580"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457200" y="457200"/>
            <a:ext cx="8226000" cy="1023840"/>
          </a:xfrm>
          <a:prstGeom prst="rect">
            <a:avLst/>
          </a:pr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00ff"/>
                </a:solidFill>
                <a:latin typeface="Arial"/>
                <a:ea typeface="Arial Unicode MS"/>
              </a:rPr>
              <a:t>Altra particolarità per i lavori</a:t>
            </a:r>
            <a:endParaRPr b="0" lang="it-IT" sz="2800" spc="-1" strike="noStrike">
              <a:latin typeface="Arial"/>
            </a:endParaRPr>
          </a:p>
          <a:p>
            <a:pPr>
              <a:lnSpc>
                <a:spcPct val="100000"/>
              </a:lnSpc>
            </a:pPr>
            <a:r>
              <a:rPr b="1" lang="it-IT" sz="2800" spc="-1" strike="noStrike">
                <a:solidFill>
                  <a:srgbClr val="0000ff"/>
                </a:solidFill>
                <a:latin typeface="Arial"/>
                <a:ea typeface="Arial Unicode MS"/>
              </a:rPr>
              <a:t>(le modalità di affidamento)</a:t>
            </a:r>
            <a:endParaRPr b="0" lang="it-IT" sz="2800" spc="-1" strike="noStrike">
              <a:latin typeface="Arial"/>
            </a:endParaRPr>
          </a:p>
        </p:txBody>
      </p:sp>
      <p:sp>
        <p:nvSpPr>
          <p:cNvPr id="448" name="CustomShape 2"/>
          <p:cNvSpPr/>
          <p:nvPr/>
        </p:nvSpPr>
        <p:spPr>
          <a:xfrm>
            <a:off x="457200" y="1556640"/>
            <a:ext cx="8226000" cy="4306680"/>
          </a:xfrm>
          <a:prstGeom prst="rect">
            <a:avLst/>
          </a:prstGeom>
          <a:noFill/>
          <a:ln>
            <a:noFill/>
          </a:ln>
        </p:spPr>
        <p:style>
          <a:lnRef idx="0"/>
          <a:fillRef idx="0"/>
          <a:effectRef idx="0"/>
          <a:fontRef idx="minor"/>
        </p:style>
        <p:txBody>
          <a:bodyPr lIns="90000" rIns="90000" tIns="46800" bIns="46800"/>
          <a:p>
            <a:pPr>
              <a:lnSpc>
                <a:spcPct val="100000"/>
              </a:lnSpc>
            </a:pPr>
            <a:r>
              <a:rPr b="0" lang="it-IT" sz="2000" spc="-1" strike="noStrike">
                <a:solidFill>
                  <a:srgbClr val="000000"/>
                </a:solidFill>
                <a:latin typeface="Arial"/>
                <a:ea typeface="Arial Unicode MS"/>
              </a:rPr>
              <a:t>Per quanto riguarda, invece, i lavori, resta una traccia implicita (del riferimento all'affidamento in economia) nell’articolo 148, ove al comma 7 si prevede: “L’esecuzione di </a:t>
            </a:r>
            <a:r>
              <a:rPr b="0" lang="it-IT" sz="2000" spc="-1" strike="noStrike">
                <a:solidFill>
                  <a:srgbClr val="ff0000"/>
                </a:solidFill>
                <a:latin typeface="Arial"/>
                <a:ea typeface="Arial Unicode MS"/>
              </a:rPr>
              <a:t>lavori (…) </a:t>
            </a:r>
            <a:r>
              <a:rPr b="0" lang="it-IT" sz="2000" spc="-1" strike="noStrike">
                <a:solidFill>
                  <a:srgbClr val="000000"/>
                </a:solidFill>
                <a:latin typeface="Arial"/>
                <a:ea typeface="Arial Unicode MS"/>
              </a:rPr>
              <a:t>è consentita nei casi di somma urgenza, nei quali ogni ritardo sia pregiudizievole alla pubblica incolumità o alla tutela del bene, fino all’importo di </a:t>
            </a:r>
            <a:r>
              <a:rPr b="0" lang="it-IT" sz="2000" spc="-1" strike="noStrike" u="sng">
                <a:solidFill>
                  <a:srgbClr val="000000"/>
                </a:solidFill>
                <a:uFill>
                  <a:solidFill>
                    <a:srgbClr val="ffffff"/>
                  </a:solidFill>
                </a:uFill>
                <a:latin typeface="Arial"/>
                <a:ea typeface="Arial Unicode MS"/>
              </a:rPr>
              <a:t>trecentomila euro</a:t>
            </a:r>
            <a:r>
              <a:rPr b="0" lang="it-IT" sz="2000" spc="-1" strike="noStrike">
                <a:solidFill>
                  <a:srgbClr val="000000"/>
                </a:solidFill>
                <a:latin typeface="Arial"/>
                <a:ea typeface="Arial Unicode MS"/>
              </a:rPr>
              <a:t>. (…)”.</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Arial"/>
                <a:ea typeface="Arial Unicode MS"/>
              </a:rPr>
              <a:t>Questa fattispecie di lavori in somma urgenza è riferita solo all’ambito dei </a:t>
            </a:r>
            <a:r>
              <a:rPr b="0" lang="it-IT" sz="2000" spc="-1" strike="noStrike" u="sng">
                <a:solidFill>
                  <a:srgbClr val="000000"/>
                </a:solidFill>
                <a:uFill>
                  <a:solidFill>
                    <a:srgbClr val="ffffff"/>
                  </a:solidFill>
                </a:uFill>
                <a:latin typeface="Arial"/>
                <a:ea typeface="Arial Unicode MS"/>
              </a:rPr>
              <a:t>beni culturali.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Arial"/>
                <a:ea typeface="Arial Unicode MS"/>
              </a:rPr>
              <a:t>Attenzione: è comunque disciplinato l'intervento di somma urgenza:</a:t>
            </a:r>
            <a:endParaRPr b="0" lang="it-IT" sz="2000" spc="-1" strike="noStrike">
              <a:latin typeface="Arial"/>
            </a:endParaRPr>
          </a:p>
          <a:p>
            <a:pPr>
              <a:lnSpc>
                <a:spcPct val="100000"/>
              </a:lnSpc>
            </a:pPr>
            <a:r>
              <a:rPr b="0" lang="it-IT" sz="2000" spc="-1" strike="noStrike">
                <a:solidFill>
                  <a:srgbClr val="000000"/>
                </a:solidFill>
                <a:latin typeface="Arial"/>
                <a:ea typeface="Arial Unicode MS"/>
              </a:rPr>
              <a:t>Art. 163 - (</a:t>
            </a:r>
            <a:r>
              <a:rPr b="0" i="1" lang="it-IT" sz="2000" spc="-1" strike="noStrike">
                <a:solidFill>
                  <a:srgbClr val="000000"/>
                </a:solidFill>
                <a:latin typeface="Arial"/>
                <a:ea typeface="Arial Unicode MS"/>
              </a:rPr>
              <a:t>Procedure in caso di somma urgenza e di protezione civile</a:t>
            </a:r>
            <a:r>
              <a:rPr b="0" lang="it-IT" sz="2000" spc="-1" strike="noStrike">
                <a:solidFill>
                  <a:srgbClr val="000000"/>
                </a:solidFill>
                <a:latin typeface="Arial"/>
                <a:ea typeface="Arial Unicode MS"/>
              </a:rPr>
              <a:t>), che riprende il testo del vecchio art. 176 del D.P.R. n. 207/2010 (limite 200.000 euro)</a:t>
            </a:r>
            <a:endParaRPr b="0" lang="it-IT" sz="2000" spc="-1" strike="noStrike">
              <a:latin typeface="Arial"/>
            </a:endParaRPr>
          </a:p>
        </p:txBody>
      </p:sp>
    </p:spTree>
  </p:cSld>
  <p:timing>
    <p:tnLst>
      <p:par>
        <p:cTn id="581" dur="indefinite" restart="never" nodeType="tmRoot">
          <p:childTnLst>
            <p:seq>
              <p:cTn id="582" dur="indefinite"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B467D9A-3262-4318-972E-4040D9DCC096}"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50"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Alcune questioni controverse</a:t>
            </a:r>
            <a:endParaRPr b="0" lang="it-IT" sz="3200" spc="-1" strike="noStrike">
              <a:latin typeface="Arial"/>
            </a:endParaRPr>
          </a:p>
        </p:txBody>
      </p:sp>
      <p:sp>
        <p:nvSpPr>
          <p:cNvPr id="451"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endParaRPr b="0" lang="it-IT" sz="1800" spc="-1" strike="noStrike">
              <a:latin typeface="Arial"/>
            </a:endParaRPr>
          </a:p>
          <a:p>
            <a:pPr marL="339840" indent="-336600">
              <a:lnSpc>
                <a:spcPct val="100000"/>
              </a:lnSpc>
              <a:spcBef>
                <a:spcPts val="799"/>
              </a:spcBef>
            </a:pPr>
            <a:endParaRPr b="0" lang="it-IT" sz="1800" spc="-1" strike="noStrike">
              <a:latin typeface="Arial"/>
            </a:endParaRPr>
          </a:p>
          <a:p>
            <a:pPr marL="339840" indent="-336600">
              <a:lnSpc>
                <a:spcPct val="100000"/>
              </a:lnSpc>
              <a:spcBef>
                <a:spcPts val="799"/>
              </a:spcBef>
            </a:pPr>
            <a:r>
              <a:rPr b="1" lang="it-IT" sz="2800" spc="-1" strike="noStrike">
                <a:solidFill>
                  <a:srgbClr val="000000"/>
                </a:solidFill>
                <a:latin typeface="Arial"/>
                <a:ea typeface="Arial Unicode MS"/>
              </a:rPr>
              <a:t>I criteri di aggiudicazione…</a:t>
            </a:r>
            <a:endParaRPr b="0" lang="it-IT" sz="2800" spc="-1" strike="noStrike">
              <a:latin typeface="Arial"/>
            </a:endParaRPr>
          </a:p>
          <a:p>
            <a:pPr marL="339840" indent="-336600">
              <a:lnSpc>
                <a:spcPct val="100000"/>
              </a:lnSpc>
              <a:spcBef>
                <a:spcPts val="799"/>
              </a:spcBef>
            </a:pPr>
            <a:endParaRPr b="0" lang="it-IT" sz="2800" spc="-1" strike="noStrike">
              <a:latin typeface="Arial"/>
            </a:endParaRPr>
          </a:p>
          <a:p>
            <a:pPr marL="339840" indent="-336600">
              <a:lnSpc>
                <a:spcPct val="100000"/>
              </a:lnSpc>
              <a:spcBef>
                <a:spcPts val="799"/>
              </a:spcBef>
            </a:pPr>
            <a:endParaRPr b="0" lang="it-IT" sz="2800" spc="-1" strike="noStrike">
              <a:latin typeface="Arial"/>
            </a:endParaRPr>
          </a:p>
          <a:p>
            <a:pPr marL="339840" indent="-336600">
              <a:lnSpc>
                <a:spcPct val="100000"/>
              </a:lnSpc>
              <a:spcBef>
                <a:spcPts val="799"/>
              </a:spcBef>
            </a:pPr>
            <a:endParaRPr b="0" lang="it-IT" sz="2800" spc="-1" strike="noStrike">
              <a:latin typeface="Arial"/>
            </a:endParaRPr>
          </a:p>
          <a:p>
            <a:pPr marL="339840" indent="-336600">
              <a:lnSpc>
                <a:spcPct val="100000"/>
              </a:lnSpc>
              <a:spcBef>
                <a:spcPts val="799"/>
              </a:spcBef>
            </a:pPr>
            <a:r>
              <a:rPr b="1" lang="it-IT" sz="2800" spc="-1" strike="noStrike">
                <a:solidFill>
                  <a:srgbClr val="000000"/>
                </a:solidFill>
                <a:latin typeface="Arial"/>
                <a:ea typeface="Arial Unicode MS"/>
              </a:rPr>
              <a:t>La questione degli oneri della sicurezza</a:t>
            </a:r>
            <a:endParaRPr b="0" lang="it-IT" sz="2800" spc="-1" strike="noStrike">
              <a:latin typeface="Arial"/>
            </a:endParaRPr>
          </a:p>
        </p:txBody>
      </p:sp>
    </p:spTree>
  </p:cSld>
  <p:timing>
    <p:tnLst>
      <p:par>
        <p:cTn id="583" dur="indefinite" restart="never" nodeType="tmRoot">
          <p:childTnLst>
            <p:seq>
              <p:cTn id="584" dur="indefinite" nodeType="mainSeq">
                <p:childTnLst>
                  <p:par>
                    <p:cTn id="585" nodeType="clickEffect" fill="hold">
                      <p:stCondLst>
                        <p:cond delay="0"/>
                      </p:stCondLst>
                      <p:childTnLst>
                        <p:par>
                          <p:cTn id="586" nodeType="withEffect" fill="hold">
                            <p:stCondLst>
                              <p:cond delay="0"/>
                            </p:stCondLst>
                            <p:childTnLst>
                              <p:par>
                                <p:cTn id="587" nodeType="afterEffect" fill="hold" presetClass="entr" presetID="1">
                                  <p:stCondLst>
                                    <p:cond delay="0"/>
                                  </p:stCondLst>
                                  <p:childTnLst>
                                    <p:set>
                                      <p:cBhvr>
                                        <p:cTn id="588"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09E49E58-6B38-4E56-AB02-3FC5F741F64F}"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53"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criteri di aggiudicazione</a:t>
            </a:r>
            <a:endParaRPr b="0" lang="it-IT" sz="3200" spc="-1" strike="noStrike">
              <a:latin typeface="Arial"/>
            </a:endParaRPr>
          </a:p>
        </p:txBody>
      </p:sp>
      <p:sp>
        <p:nvSpPr>
          <p:cNvPr id="454"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2000" spc="-1" strike="noStrike">
                <a:solidFill>
                  <a:srgbClr val="000000"/>
                </a:solidFill>
                <a:latin typeface="Arial"/>
                <a:ea typeface="Arial Unicode MS"/>
              </a:rPr>
              <a:t>Art. 95. </a:t>
            </a:r>
            <a:endParaRPr b="0" lang="it-IT" sz="2000" spc="-1" strike="noStrike">
              <a:latin typeface="Arial"/>
            </a:endParaRPr>
          </a:p>
          <a:p>
            <a:pPr marL="339840" indent="-336600" algn="just">
              <a:lnSpc>
                <a:spcPct val="115000"/>
              </a:lnSpc>
              <a:spcBef>
                <a:spcPts val="799"/>
              </a:spcBef>
              <a:spcAft>
                <a:spcPts val="1001"/>
              </a:spcAft>
            </a:pPr>
            <a:r>
              <a:rPr b="0" lang="it-IT" sz="2000" spc="-1" strike="noStrike">
                <a:solidFill>
                  <a:srgbClr val="000000"/>
                </a:solidFill>
                <a:latin typeface="Arial"/>
                <a:ea typeface="Arial Unicode MS"/>
              </a:rPr>
              <a:t>Il criterio dell’offerta economicamente più vantaggiosa è stato indicato dal legislatore italiano, come criterio prevalente se non esclusivo di valutazione delle offerte (</a:t>
            </a:r>
            <a:r>
              <a:rPr b="0" lang="it-IT" sz="2000" spc="-1" strike="noStrike">
                <a:solidFill>
                  <a:srgbClr val="0070c0"/>
                </a:solidFill>
                <a:latin typeface="Arial"/>
                <a:ea typeface="Arial Unicode MS"/>
              </a:rPr>
              <a:t>«</a:t>
            </a:r>
            <a:r>
              <a:rPr b="0" lang="it-IT" sz="2000" spc="-1" strike="noStrike">
                <a:solidFill>
                  <a:srgbClr val="0070c0"/>
                </a:solidFill>
                <a:latin typeface="Arial"/>
                <a:ea typeface="Calibri"/>
              </a:rPr>
              <a:t>Può essere utilizzato il criterio del minor prezzo..» </a:t>
            </a:r>
            <a:r>
              <a:rPr b="0" lang="it-IT" sz="2000" spc="-1" strike="noStrike">
                <a:solidFill>
                  <a:srgbClr val="000000"/>
                </a:solidFill>
                <a:latin typeface="Arial"/>
                <a:ea typeface="Calibri"/>
              </a:rPr>
              <a:t>dice il comma 4, e previa </a:t>
            </a:r>
            <a:r>
              <a:rPr b="0" lang="it-IT" sz="2000" spc="-1" strike="noStrike">
                <a:solidFill>
                  <a:srgbClr val="0070c0"/>
                </a:solidFill>
                <a:latin typeface="Arial"/>
                <a:ea typeface="Calibri"/>
              </a:rPr>
              <a:t>«adeguata motivazione» </a:t>
            </a:r>
            <a:r>
              <a:rPr b="0" lang="it-IT" sz="2000" spc="-1" strike="noStrike">
                <a:solidFill>
                  <a:srgbClr val="000000"/>
                </a:solidFill>
                <a:latin typeface="Arial"/>
                <a:ea typeface="Calibri"/>
              </a:rPr>
              <a:t>secondo il comma 5)</a:t>
            </a:r>
            <a:endParaRPr b="0" lang="it-IT" sz="2000" spc="-1" strike="noStrike">
              <a:latin typeface="Arial"/>
            </a:endParaRPr>
          </a:p>
          <a:p>
            <a:pPr marL="339840" indent="-336600">
              <a:lnSpc>
                <a:spcPct val="100000"/>
              </a:lnSpc>
              <a:spcBef>
                <a:spcPts val="799"/>
              </a:spcBef>
            </a:pPr>
            <a:r>
              <a:rPr b="0" lang="it-IT" sz="2000" spc="-1" strike="noStrike">
                <a:solidFill>
                  <a:srgbClr val="000000"/>
                </a:solidFill>
                <a:latin typeface="Arial"/>
                <a:ea typeface="Arial Unicode MS"/>
              </a:rPr>
              <a:t>lo è altrettanto nella prospettiva del legislatore europeo?</a:t>
            </a:r>
            <a:endParaRPr b="0" lang="it-IT" sz="2000" spc="-1" strike="noStrike">
              <a:latin typeface="Arial"/>
            </a:endParaRPr>
          </a:p>
          <a:p>
            <a:pPr marL="339840" indent="-336600">
              <a:lnSpc>
                <a:spcPct val="100000"/>
              </a:lnSpc>
              <a:spcBef>
                <a:spcPts val="799"/>
              </a:spcBef>
            </a:pPr>
            <a:endParaRPr b="0" lang="it-IT" sz="2000" spc="-1" strike="noStrike">
              <a:latin typeface="Arial"/>
            </a:endParaRPr>
          </a:p>
          <a:p>
            <a:pPr marL="339840" indent="-336600">
              <a:lnSpc>
                <a:spcPct val="100000"/>
              </a:lnSpc>
              <a:spcBef>
                <a:spcPts val="799"/>
              </a:spcBef>
            </a:pPr>
            <a:r>
              <a:rPr b="0" lang="it-IT" sz="2000" spc="-1" strike="noStrike">
                <a:solidFill>
                  <a:srgbClr val="000000"/>
                </a:solidFill>
                <a:latin typeface="Arial"/>
                <a:ea typeface="Arial Unicode MS"/>
              </a:rPr>
              <a:t>I “considerando” 89-99 della direttiva 2014/24/UE.</a:t>
            </a:r>
            <a:endParaRPr b="0" lang="it-IT" sz="2000" spc="-1" strike="noStrike">
              <a:latin typeface="Arial"/>
            </a:endParaRPr>
          </a:p>
          <a:p>
            <a:pPr marL="339840" indent="-336600">
              <a:lnSpc>
                <a:spcPct val="100000"/>
              </a:lnSpc>
              <a:spcBef>
                <a:spcPts val="799"/>
              </a:spcBef>
            </a:pPr>
            <a:endParaRPr b="0" lang="it-IT" sz="2000" spc="-1" strike="noStrike">
              <a:latin typeface="Arial"/>
            </a:endParaRPr>
          </a:p>
        </p:txBody>
      </p:sp>
    </p:spTree>
  </p:cSld>
  <p:timing>
    <p:tnLst>
      <p:par>
        <p:cTn id="589" dur="indefinite" restart="never" nodeType="tmRoot">
          <p:childTnLst>
            <p:seq>
              <p:cTn id="590" dur="indefinite" nodeType="mainSeq">
                <p:childTnLst>
                  <p:par>
                    <p:cTn id="591" nodeType="clickEffect" fill="hold">
                      <p:stCondLst>
                        <p:cond delay="0"/>
                      </p:stCondLst>
                      <p:childTnLst>
                        <p:par>
                          <p:cTn id="592" nodeType="withEffect" fill="hold">
                            <p:stCondLst>
                              <p:cond delay="0"/>
                            </p:stCondLst>
                            <p:childTnLst>
                              <p:par>
                                <p:cTn id="593" nodeType="afterEffect" fill="hold" presetClass="entr" presetID="1">
                                  <p:stCondLst>
                                    <p:cond delay="0"/>
                                  </p:stCondLst>
                                  <p:childTnLst>
                                    <p:set>
                                      <p:cBhvr>
                                        <p:cTn id="594"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8B5F653E-1E3D-45D1-99B0-604FBC776E9C}"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56"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criteri di aggiudicazione</a:t>
            </a:r>
            <a:endParaRPr b="0" lang="it-IT" sz="3200" spc="-1" strike="noStrike">
              <a:latin typeface="Arial"/>
            </a:endParaRPr>
          </a:p>
        </p:txBody>
      </p:sp>
      <p:sp>
        <p:nvSpPr>
          <p:cNvPr id="457"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gn="just">
              <a:lnSpc>
                <a:spcPct val="115000"/>
              </a:lnSpc>
              <a:spcBef>
                <a:spcPts val="799"/>
              </a:spcBef>
              <a:spcAft>
                <a:spcPts val="1001"/>
              </a:spcAft>
            </a:pPr>
            <a:r>
              <a:rPr b="0" lang="it-IT" sz="1600" spc="-1" strike="noStrike">
                <a:solidFill>
                  <a:srgbClr val="00000a"/>
                </a:solidFill>
                <a:latin typeface="Arial"/>
                <a:ea typeface="Calibri"/>
              </a:rPr>
              <a:t>(89) (...) Per evitare confusione con il criterio di aggiudicazione attualmente noto come «offerta economicamente più vantaggiosa» nelle direttive 2004/17/CE e 2004/18/CE, occorre utilizzare un termine diverso per tradurre tale concetto, il «</a:t>
            </a:r>
            <a:r>
              <a:rPr b="1" lang="it-IT" sz="1600" spc="-1" strike="noStrike">
                <a:solidFill>
                  <a:srgbClr val="00000a"/>
                </a:solidFill>
                <a:latin typeface="Arial"/>
                <a:ea typeface="Calibri"/>
              </a:rPr>
              <a:t>miglior rapporto qualità/prezzo</a:t>
            </a:r>
            <a:r>
              <a:rPr b="0" lang="it-IT" sz="1600" spc="-1" strike="noStrike">
                <a:solidFill>
                  <a:srgbClr val="00000a"/>
                </a:solidFill>
                <a:latin typeface="Arial"/>
                <a:ea typeface="Calibri"/>
              </a:rPr>
              <a:t>». (...).</a:t>
            </a:r>
            <a:endParaRPr b="0" lang="it-IT" sz="1600" spc="-1" strike="noStrike">
              <a:latin typeface="Arial"/>
            </a:endParaRPr>
          </a:p>
          <a:p>
            <a:pPr marL="339840" indent="-336600" algn="just">
              <a:lnSpc>
                <a:spcPct val="120000"/>
              </a:lnSpc>
              <a:spcBef>
                <a:spcPts val="799"/>
              </a:spcBef>
              <a:spcAft>
                <a:spcPts val="700"/>
              </a:spcAft>
            </a:pPr>
            <a:r>
              <a:rPr b="0" lang="it-IT" sz="1600" spc="-1" strike="noStrike">
                <a:solidFill>
                  <a:srgbClr val="00000a"/>
                </a:solidFill>
                <a:latin typeface="Arial"/>
                <a:ea typeface="Calibri"/>
              </a:rPr>
              <a:t>(90) (...). Occorre stabilire esplicitamente che l'offerta economicamente più vantaggiosa dovrebbe essere valutata sulla base del miglior rapporto qualità/prezzo, che </a:t>
            </a:r>
            <a:r>
              <a:rPr b="1" lang="it-IT" sz="1600" spc="-1" strike="noStrike">
                <a:solidFill>
                  <a:srgbClr val="00000a"/>
                </a:solidFill>
                <a:latin typeface="Arial"/>
                <a:ea typeface="Calibri"/>
              </a:rPr>
              <a:t>dovrebbe sempre includere un elemento relativo al prezzo o al costo</a:t>
            </a:r>
            <a:r>
              <a:rPr b="0" lang="it-IT" sz="1600" spc="-1" strike="noStrike">
                <a:solidFill>
                  <a:srgbClr val="00000a"/>
                </a:solidFill>
                <a:latin typeface="Arial"/>
                <a:ea typeface="Calibri"/>
              </a:rPr>
              <a:t>. Analogamente occorre precisare che tale valutazione dell'offerta economicamente più vantaggiosa potrebbe essere effettuata </a:t>
            </a:r>
            <a:r>
              <a:rPr b="0" lang="it-IT" sz="1600" spc="-1" strike="noStrike" u="sng">
                <a:solidFill>
                  <a:srgbClr val="00000a"/>
                </a:solidFill>
                <a:uFill>
                  <a:solidFill>
                    <a:srgbClr val="ffffff"/>
                  </a:solidFill>
                </a:uFill>
                <a:latin typeface="Arial"/>
                <a:ea typeface="Calibri"/>
              </a:rPr>
              <a:t>anche soltanto sulla base del prezzo</a:t>
            </a:r>
            <a:r>
              <a:rPr b="0" lang="it-IT" sz="1600" spc="-1" strike="noStrike">
                <a:solidFill>
                  <a:srgbClr val="00000a"/>
                </a:solidFill>
                <a:latin typeface="Arial"/>
                <a:ea typeface="Calibri"/>
              </a:rPr>
              <a:t> o di un approccio costo/efficacia. (...).</a:t>
            </a:r>
            <a:endParaRPr b="0" lang="it-IT" sz="1600" spc="-1" strike="noStrike">
              <a:latin typeface="Arial"/>
            </a:endParaRPr>
          </a:p>
          <a:p>
            <a:pPr marL="339840" indent="-336600" algn="just">
              <a:lnSpc>
                <a:spcPct val="120000"/>
              </a:lnSpc>
              <a:spcBef>
                <a:spcPts val="799"/>
              </a:spcBef>
              <a:spcAft>
                <a:spcPts val="700"/>
              </a:spcAft>
            </a:pPr>
            <a:r>
              <a:rPr b="0" lang="it-IT" sz="1600" spc="-1" strike="noStrike">
                <a:solidFill>
                  <a:srgbClr val="00000a"/>
                </a:solidFill>
                <a:latin typeface="Arial"/>
                <a:ea typeface="Calibri"/>
              </a:rPr>
              <a:t>	</a:t>
            </a:r>
            <a:r>
              <a:rPr b="0" lang="it-IT" sz="1600" spc="-1" strike="noStrike">
                <a:solidFill>
                  <a:srgbClr val="00000a"/>
                </a:solidFill>
                <a:latin typeface="Arial"/>
                <a:ea typeface="Calibri"/>
              </a:rPr>
              <a:t>Al fine di incoraggiare maggiormente l'orientamento alla qualità degli appalti pubblici, dovrebbe essere </a:t>
            </a:r>
            <a:r>
              <a:rPr b="1" lang="it-IT" sz="1600" spc="-1" strike="noStrike">
                <a:solidFill>
                  <a:srgbClr val="00000a"/>
                </a:solidFill>
                <a:latin typeface="Arial"/>
                <a:ea typeface="Calibri"/>
              </a:rPr>
              <a:t>consentito agli Stati membri di proibire o limitare il ricorso al solo criterio del prezzo o del costo </a:t>
            </a:r>
            <a:r>
              <a:rPr b="0" lang="it-IT" sz="1600" spc="-1" strike="noStrike">
                <a:solidFill>
                  <a:srgbClr val="00000a"/>
                </a:solidFill>
                <a:latin typeface="Arial"/>
                <a:ea typeface="Calibri"/>
              </a:rPr>
              <a:t>per valutare l'offerta economicamente più vantaggiosa </a:t>
            </a:r>
            <a:r>
              <a:rPr b="0" lang="it-IT" sz="1600" spc="-1" strike="noStrike" u="sng">
                <a:solidFill>
                  <a:srgbClr val="00000a"/>
                </a:solidFill>
                <a:uFill>
                  <a:solidFill>
                    <a:srgbClr val="ffffff"/>
                  </a:solidFill>
                </a:uFill>
                <a:latin typeface="Arial"/>
                <a:ea typeface="Calibri"/>
              </a:rPr>
              <a:t>qualora lo ritengano appropriato</a:t>
            </a:r>
            <a:r>
              <a:rPr b="0" lang="it-IT" sz="1600" spc="-1" strike="noStrike">
                <a:solidFill>
                  <a:srgbClr val="00000a"/>
                </a:solidFill>
                <a:latin typeface="Arial"/>
                <a:ea typeface="Calibri"/>
              </a:rPr>
              <a:t>.</a:t>
            </a:r>
            <a:endParaRPr b="0" lang="it-IT" sz="1600" spc="-1" strike="noStrike">
              <a:latin typeface="Arial"/>
            </a:endParaRPr>
          </a:p>
        </p:txBody>
      </p:sp>
    </p:spTree>
  </p:cSld>
  <p:timing>
    <p:tnLst>
      <p:par>
        <p:cTn id="595" dur="indefinite" restart="never" nodeType="tmRoot">
          <p:childTnLst>
            <p:seq>
              <p:cTn id="596" dur="indefinite" nodeType="mainSeq">
                <p:childTnLst>
                  <p:par>
                    <p:cTn id="597" nodeType="clickEffect" fill="hold">
                      <p:stCondLst>
                        <p:cond delay="0"/>
                      </p:stCondLst>
                      <p:childTnLst>
                        <p:par>
                          <p:cTn id="598" nodeType="withEffect" fill="hold">
                            <p:stCondLst>
                              <p:cond delay="0"/>
                            </p:stCondLst>
                            <p:childTnLst>
                              <p:par>
                                <p:cTn id="599" nodeType="afterEffect" fill="hold" presetClass="entr" presetID="1">
                                  <p:stCondLst>
                                    <p:cond delay="0"/>
                                  </p:stCondLst>
                                  <p:childTnLst>
                                    <p:set>
                                      <p:cBhvr>
                                        <p:cTn id="600"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0FB4E915-B237-4076-AE9D-54969FC7847C}"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59"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criteri di aggiudicazione</a:t>
            </a:r>
            <a:endParaRPr b="0" lang="it-IT" sz="3200" spc="-1" strike="noStrike">
              <a:latin typeface="Arial"/>
            </a:endParaRPr>
          </a:p>
        </p:txBody>
      </p:sp>
      <p:sp>
        <p:nvSpPr>
          <p:cNvPr id="460"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gn="just">
              <a:lnSpc>
                <a:spcPct val="115000"/>
              </a:lnSpc>
              <a:spcBef>
                <a:spcPts val="799"/>
              </a:spcBef>
              <a:spcAft>
                <a:spcPts val="1001"/>
              </a:spcAft>
            </a:pPr>
            <a:r>
              <a:rPr b="0" lang="it-IT" sz="1600" spc="-1" strike="noStrike">
                <a:solidFill>
                  <a:srgbClr val="000000"/>
                </a:solidFill>
                <a:latin typeface="Arial"/>
                <a:ea typeface="Arial Unicode MS"/>
              </a:rPr>
              <a:t>(95) (...), non sarebbe tuttavia opportuno fissare requisiti obbligatori generali per gli appalti in materia ambientale, sociale e di innovazione.</a:t>
            </a:r>
            <a:endParaRPr b="0" lang="it-IT" sz="1600" spc="-1" strike="noStrike">
              <a:latin typeface="Arial"/>
            </a:endParaRPr>
          </a:p>
          <a:p>
            <a:pPr marL="339840" indent="-336600" algn="just">
              <a:lnSpc>
                <a:spcPct val="115000"/>
              </a:lnSpc>
              <a:spcBef>
                <a:spcPts val="799"/>
              </a:spcBef>
              <a:spcAft>
                <a:spcPts val="1001"/>
              </a:spcAft>
            </a:pPr>
            <a:r>
              <a:rPr b="0" lang="it-IT" sz="1600" spc="-1" strike="noStrike">
                <a:solidFill>
                  <a:srgbClr val="000000"/>
                </a:solidFill>
                <a:latin typeface="Arial"/>
                <a:ea typeface="Arial Unicode MS"/>
              </a:rPr>
              <a:t>(96) (…) </a:t>
            </a:r>
            <a:r>
              <a:rPr b="0" lang="it-IT" sz="1600" spc="-1" strike="noStrike" u="sng">
                <a:solidFill>
                  <a:srgbClr val="000000"/>
                </a:solidFill>
                <a:uFill>
                  <a:solidFill>
                    <a:srgbClr val="ffffff"/>
                  </a:solidFill>
                </a:uFill>
                <a:latin typeface="Arial"/>
                <a:ea typeface="Arial Unicode MS"/>
              </a:rPr>
              <a:t>tranne se la valutazione è basata esclusivamente sul prezzo</a:t>
            </a:r>
            <a:r>
              <a:rPr b="0" lang="it-IT" sz="1600" spc="-1" strike="noStrike">
                <a:solidFill>
                  <a:srgbClr val="000000"/>
                </a:solidFill>
                <a:latin typeface="Arial"/>
                <a:ea typeface="Arial Unicode MS"/>
              </a:rPr>
              <a:t>, le amministrazioni aggiudicatrici possono determinare l'offerta economicamente più vantaggiosa e il costo più basso ricorrendo a un approccio basato sui costi del ciclo di vita. </a:t>
            </a:r>
            <a:endParaRPr b="0" lang="it-IT" sz="1600" spc="-1" strike="noStrike">
              <a:latin typeface="Arial"/>
            </a:endParaRPr>
          </a:p>
          <a:p>
            <a:pPr marL="339840" indent="-336600" algn="just">
              <a:lnSpc>
                <a:spcPct val="115000"/>
              </a:lnSpc>
              <a:spcBef>
                <a:spcPts val="799"/>
              </a:spcBef>
              <a:spcAft>
                <a:spcPts val="1001"/>
              </a:spcAft>
            </a:pPr>
            <a:r>
              <a:rPr b="0" lang="it-IT" sz="1600" spc="-1" strike="noStrike">
                <a:solidFill>
                  <a:srgbClr val="00000a"/>
                </a:solidFill>
                <a:latin typeface="Arial"/>
                <a:ea typeface="Calibri"/>
              </a:rPr>
              <a:t>Da una lettura sistematica dei considerando, in particolare il 90 («il criterio di valutazione basato sul rapporto qualità/prezzo </a:t>
            </a:r>
            <a:r>
              <a:rPr b="1" lang="it-IT" sz="1600" spc="-1" strike="noStrike">
                <a:solidFill>
                  <a:srgbClr val="00000a"/>
                </a:solidFill>
                <a:latin typeface="Arial"/>
                <a:ea typeface="Calibri"/>
              </a:rPr>
              <a:t>dovrebbe sempre includere un elemento relativo al prezzo o al costo»</a:t>
            </a:r>
            <a:r>
              <a:rPr b="0" lang="it-IT" sz="1600" spc="-1" strike="noStrike">
                <a:solidFill>
                  <a:srgbClr val="00000a"/>
                </a:solidFill>
                <a:latin typeface="Arial"/>
                <a:ea typeface="Calibri"/>
              </a:rPr>
              <a:t>) e il</a:t>
            </a:r>
            <a:r>
              <a:rPr b="1" lang="it-IT" sz="1600" spc="-1" strike="noStrike">
                <a:solidFill>
                  <a:srgbClr val="00000a"/>
                </a:solidFill>
                <a:latin typeface="Arial"/>
                <a:ea typeface="Calibri"/>
              </a:rPr>
              <a:t> </a:t>
            </a:r>
            <a:r>
              <a:rPr b="0" lang="it-IT" sz="1600" spc="-1" strike="noStrike">
                <a:solidFill>
                  <a:srgbClr val="00000a"/>
                </a:solidFill>
                <a:latin typeface="Arial"/>
                <a:ea typeface="Calibri"/>
              </a:rPr>
              <a:t>92 («l</a:t>
            </a:r>
            <a:r>
              <a:rPr b="1" lang="it-IT" sz="1600" spc="-1" strike="noStrike">
                <a:solidFill>
                  <a:srgbClr val="00000a"/>
                </a:solidFill>
                <a:latin typeface="Arial"/>
                <a:ea typeface="Calibri"/>
              </a:rPr>
              <a:t>a decisione di aggiudicazione dell'appalto non dovrebbe basarsi solo su criteri che prescindono dai costi»)</a:t>
            </a:r>
            <a:r>
              <a:rPr b="0" lang="it-IT" sz="1600" spc="-1" strike="noStrike">
                <a:solidFill>
                  <a:srgbClr val="00000a"/>
                </a:solidFill>
                <a:latin typeface="Arial"/>
                <a:ea typeface="Calibri"/>
              </a:rPr>
              <a:t>, sembra che il legislatore comunitario consideri ancora l’elemento economico come fondamentale nella valutazione delle offerte, o quantomeno imprescindibile, salva la possibilità per gli stati membri di escludere, ma come opzione particolare – che va motivata quanto all’”appropriatezza” della scelta - , la valutazione del prezzo. </a:t>
            </a:r>
            <a:endParaRPr b="0" lang="it-IT" sz="1600" spc="-1" strike="noStrike">
              <a:latin typeface="Arial"/>
            </a:endParaRPr>
          </a:p>
        </p:txBody>
      </p:sp>
    </p:spTree>
  </p:cSld>
  <p:timing>
    <p:tnLst>
      <p:par>
        <p:cTn id="601" dur="indefinite" restart="never" nodeType="tmRoot">
          <p:childTnLst>
            <p:seq>
              <p:cTn id="602" dur="indefinite" nodeType="mainSeq">
                <p:childTnLst>
                  <p:par>
                    <p:cTn id="603" nodeType="clickEffect" fill="hold">
                      <p:stCondLst>
                        <p:cond delay="0"/>
                      </p:stCondLst>
                      <p:childTnLst>
                        <p:par>
                          <p:cTn id="604" nodeType="withEffect" fill="hold">
                            <p:stCondLst>
                              <p:cond delay="0"/>
                            </p:stCondLst>
                            <p:childTnLst>
                              <p:par>
                                <p:cTn id="605" nodeType="afterEffect" fill="hold" presetClass="entr" presetID="1">
                                  <p:stCondLst>
                                    <p:cond delay="0"/>
                                  </p:stCondLst>
                                  <p:childTnLst>
                                    <p:set>
                                      <p:cBhvr>
                                        <p:cTn id="606"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0CFDE3EC-01EA-4230-99DA-35A873F9F09B}"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62"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criteri di aggiudicazione</a:t>
            </a:r>
            <a:endParaRPr b="0" lang="it-IT" sz="3200" spc="-1" strike="noStrike">
              <a:latin typeface="Arial"/>
            </a:endParaRPr>
          </a:p>
        </p:txBody>
      </p:sp>
      <p:sp>
        <p:nvSpPr>
          <p:cNvPr id="463"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228600" algn="just">
              <a:lnSpc>
                <a:spcPct val="115000"/>
              </a:lnSpc>
              <a:spcBef>
                <a:spcPts val="799"/>
              </a:spcBef>
              <a:spcAft>
                <a:spcPts val="1001"/>
              </a:spcAft>
            </a:pPr>
            <a:r>
              <a:rPr b="0" lang="it-IT" sz="1600" spc="-1" strike="noStrike">
                <a:solidFill>
                  <a:srgbClr val="00000a"/>
                </a:solidFill>
                <a:latin typeface="Arial"/>
                <a:ea typeface="Calibri"/>
              </a:rPr>
              <a:t>L’art. 67 della direttiva 2014/24/UE non  stabilisce la priorità del criterio dell’OEPV</a:t>
            </a:r>
            <a:endParaRPr b="0" lang="it-IT" sz="1600" spc="-1" strike="noStrike">
              <a:latin typeface="Arial"/>
            </a:endParaRPr>
          </a:p>
          <a:p>
            <a:pPr marL="339840" indent="228600" algn="just">
              <a:lnSpc>
                <a:spcPct val="115000"/>
              </a:lnSpc>
              <a:spcBef>
                <a:spcPts val="799"/>
              </a:spcBef>
              <a:spcAft>
                <a:spcPts val="1001"/>
              </a:spcAft>
            </a:pPr>
            <a:r>
              <a:rPr b="0" lang="it-IT" sz="1600" spc="-1" strike="noStrike">
                <a:solidFill>
                  <a:srgbClr val="00000a"/>
                </a:solidFill>
                <a:latin typeface="Arial"/>
                <a:ea typeface="Calibri"/>
              </a:rPr>
              <a:t>Il testo della direttiva stabilisce infatti: &lt;&lt;</a:t>
            </a:r>
            <a:r>
              <a:rPr b="0" i="1" lang="it-IT" sz="1600" spc="-1" strike="noStrike">
                <a:solidFill>
                  <a:srgbClr val="00000a"/>
                </a:solidFill>
                <a:latin typeface="Arial"/>
                <a:ea typeface="Calibri"/>
              </a:rPr>
              <a:t>1. (…), le amministrazioni aggiudicatrici procedono all’aggiudicazione degli appalti sulla base dell’offerta economicamente più vantaggiosa. 2. </a:t>
            </a:r>
            <a:r>
              <a:rPr b="0" i="1" lang="it-IT" sz="1600" spc="-1" strike="noStrike" u="sng">
                <a:solidFill>
                  <a:srgbClr val="00000a"/>
                </a:solidFill>
                <a:uFill>
                  <a:solidFill>
                    <a:srgbClr val="ffffff"/>
                  </a:solidFill>
                </a:uFill>
                <a:latin typeface="Arial"/>
                <a:ea typeface="Calibri"/>
              </a:rPr>
              <a:t>L’offerta economicamente più vantaggiosa</a:t>
            </a:r>
            <a:r>
              <a:rPr b="0" i="1" lang="it-IT" sz="1600" spc="-1" strike="noStrike">
                <a:solidFill>
                  <a:srgbClr val="00000a"/>
                </a:solidFill>
                <a:latin typeface="Arial"/>
                <a:ea typeface="Calibri"/>
              </a:rPr>
              <a:t> dal punto di vista dell’amministrazione aggiudicatrice </a:t>
            </a:r>
            <a:r>
              <a:rPr b="0" i="1" lang="it-IT" sz="1600" spc="-1" strike="noStrike" u="sng">
                <a:solidFill>
                  <a:srgbClr val="00000a"/>
                </a:solidFill>
                <a:uFill>
                  <a:solidFill>
                    <a:srgbClr val="ffffff"/>
                  </a:solidFill>
                </a:uFill>
                <a:latin typeface="Arial"/>
                <a:ea typeface="Calibri"/>
              </a:rPr>
              <a:t>è individuata sulla base del prezzo o del costo</a:t>
            </a:r>
            <a:r>
              <a:rPr b="0" i="1" lang="it-IT" sz="1600" spc="-1" strike="noStrike">
                <a:solidFill>
                  <a:srgbClr val="00000a"/>
                </a:solidFill>
                <a:latin typeface="Arial"/>
                <a:ea typeface="Calibri"/>
              </a:rPr>
              <a:t>, seguendo un approccio costo/efficacia, quale il costo del ciclo di vita conformemente all’articolo 68, e </a:t>
            </a:r>
            <a:r>
              <a:rPr b="1" i="1" lang="it-IT" sz="1600" spc="-1" strike="noStrike" u="sng">
                <a:solidFill>
                  <a:srgbClr val="00000a"/>
                </a:solidFill>
                <a:uFill>
                  <a:solidFill>
                    <a:srgbClr val="ffffff"/>
                  </a:solidFill>
                </a:uFill>
                <a:latin typeface="Arial"/>
                <a:ea typeface="Calibri"/>
              </a:rPr>
              <a:t>può</a:t>
            </a:r>
            <a:r>
              <a:rPr b="0" i="1" lang="it-IT" sz="1600" spc="-1" strike="noStrike" u="sng">
                <a:solidFill>
                  <a:srgbClr val="00000a"/>
                </a:solidFill>
                <a:uFill>
                  <a:solidFill>
                    <a:srgbClr val="ffffff"/>
                  </a:solidFill>
                </a:uFill>
                <a:latin typeface="Arial"/>
                <a:ea typeface="Calibri"/>
              </a:rPr>
              <a:t> includere il miglior rapporto qualità/prezzo</a:t>
            </a:r>
            <a:r>
              <a:rPr b="0" i="1" lang="it-IT" sz="1600" spc="-1" strike="noStrike">
                <a:solidFill>
                  <a:srgbClr val="00000a"/>
                </a:solidFill>
                <a:latin typeface="Arial"/>
                <a:ea typeface="Calibri"/>
              </a:rPr>
              <a:t>, valutato sulla base di criteri, quali gli aspetti qualitativi, ambientali e/o sociali, connessi all’oggetto dell’appalto pubblico in questione(…)&gt;&gt;.</a:t>
            </a:r>
            <a:endParaRPr b="0" lang="it-IT" sz="1600" spc="-1" strike="noStrike">
              <a:latin typeface="Arial"/>
            </a:endParaRPr>
          </a:p>
          <a:p>
            <a:pPr marL="339840" indent="228600" algn="just">
              <a:lnSpc>
                <a:spcPct val="115000"/>
              </a:lnSpc>
              <a:spcBef>
                <a:spcPts val="799"/>
              </a:spcBef>
              <a:spcAft>
                <a:spcPts val="1001"/>
              </a:spcAft>
            </a:pPr>
            <a:r>
              <a:rPr b="0" lang="it-IT" sz="1600" spc="-1" strike="noStrike">
                <a:solidFill>
                  <a:srgbClr val="000000"/>
                </a:solidFill>
                <a:latin typeface="Arial"/>
                <a:ea typeface="Arial Unicode MS"/>
              </a:rPr>
              <a:t>E’ stata una scelta del nostro legislatore nazionale quello di attribuire preminenza al criterio dell’offerta economicamente più vantaggiosa, formulando l’articolo 95 in maniera diversa rispetto al corrispondente art. 67 della direttiva.</a:t>
            </a:r>
            <a:endParaRPr b="0" lang="it-IT" sz="1600" spc="-1" strike="noStrike">
              <a:latin typeface="Arial"/>
            </a:endParaRPr>
          </a:p>
          <a:p>
            <a:pPr marL="339840" indent="228600" algn="just">
              <a:lnSpc>
                <a:spcPct val="115000"/>
              </a:lnSpc>
              <a:spcBef>
                <a:spcPts val="799"/>
              </a:spcBef>
              <a:spcAft>
                <a:spcPts val="1001"/>
              </a:spcAft>
            </a:pPr>
            <a:endParaRPr b="0" lang="it-IT" sz="1600" spc="-1" strike="noStrike">
              <a:latin typeface="Arial"/>
            </a:endParaRPr>
          </a:p>
        </p:txBody>
      </p:sp>
    </p:spTree>
  </p:cSld>
  <p:timing>
    <p:tnLst>
      <p:par>
        <p:cTn id="607" dur="indefinite" restart="never" nodeType="tmRoot">
          <p:childTnLst>
            <p:seq>
              <p:cTn id="608" dur="indefinite" nodeType="mainSeq">
                <p:childTnLst>
                  <p:par>
                    <p:cTn id="609" nodeType="clickEffect" fill="hold">
                      <p:stCondLst>
                        <p:cond delay="0"/>
                      </p:stCondLst>
                      <p:childTnLst>
                        <p:par>
                          <p:cTn id="610" nodeType="withEffect" fill="hold">
                            <p:stCondLst>
                              <p:cond delay="0"/>
                            </p:stCondLst>
                            <p:childTnLst>
                              <p:par>
                                <p:cTn id="611" nodeType="afterEffect" fill="hold" presetClass="entr" presetID="1">
                                  <p:stCondLst>
                                    <p:cond delay="0"/>
                                  </p:stCondLst>
                                  <p:childTnLst>
                                    <p:set>
                                      <p:cBhvr>
                                        <p:cTn id="612"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776F4F5D-1C71-405E-97C4-2FC6F27763B2}"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65"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criteri di aggiudicazione</a:t>
            </a:r>
            <a:endParaRPr b="0" lang="it-IT" sz="3200" spc="-1" strike="noStrike">
              <a:latin typeface="Arial"/>
            </a:endParaRPr>
          </a:p>
        </p:txBody>
      </p:sp>
      <p:sp>
        <p:nvSpPr>
          <p:cNvPr id="466"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1600" spc="-1" strike="noStrike">
                <a:solidFill>
                  <a:srgbClr val="000000"/>
                </a:solidFill>
                <a:latin typeface="Arial"/>
                <a:ea typeface="Arial Unicode MS"/>
              </a:rPr>
              <a:t>	</a:t>
            </a:r>
            <a:r>
              <a:rPr b="0" lang="it-IT" sz="1600" spc="-1" strike="noStrike">
                <a:solidFill>
                  <a:srgbClr val="000000"/>
                </a:solidFill>
                <a:latin typeface="Arial"/>
                <a:ea typeface="Arial Unicode MS"/>
              </a:rPr>
              <a:t>Nel regime del previgente Codice degli appalti, il d. lgs. n. 163/2006, la scelta fra i due criteri era pacificamente considerata libera, espressione tipica della discrezionalità della stazione appaltante. (ART. 81: “</a:t>
            </a:r>
            <a:r>
              <a:rPr b="0" i="1" lang="it-IT" sz="1600" spc="-1" strike="noStrike">
                <a:solidFill>
                  <a:srgbClr val="000000"/>
                </a:solidFill>
                <a:latin typeface="Arial"/>
                <a:ea typeface="Arial Unicode MS"/>
              </a:rPr>
              <a:t>Le stazioni appaltanti scelgono, tra i criteri di cui al comma 1, quello più adeguato in relazione alle caratteristiche dell'oggetto del contratto”</a:t>
            </a:r>
            <a:r>
              <a:rPr b="0" lang="it-IT" sz="1600" spc="-1" strike="noStrike">
                <a:solidFill>
                  <a:srgbClr val="000000"/>
                </a:solidFill>
                <a:latin typeface="Arial"/>
                <a:ea typeface="Arial Unicode MS"/>
              </a:rPr>
              <a:t>.), equivalenza cui si era giunti dopo una tormentata vicenda giurisprudenziale che si era chiusa con la decisione della </a:t>
            </a:r>
            <a:r>
              <a:rPr b="1" lang="it-IT" sz="1600" spc="-1" strike="noStrike">
                <a:solidFill>
                  <a:srgbClr val="000000"/>
                </a:solidFill>
                <a:latin typeface="Arial"/>
                <a:ea typeface="Arial Unicode MS"/>
              </a:rPr>
              <a:t>Corte di Giustizia, Seconda Sezione, 7 ottobre 2004, n. C-247/02, </a:t>
            </a:r>
            <a:r>
              <a:rPr b="0" lang="it-IT" sz="1600" spc="-1" strike="noStrike">
                <a:solidFill>
                  <a:srgbClr val="000000"/>
                </a:solidFill>
                <a:latin typeface="Arial"/>
                <a:ea typeface="Arial Unicode MS"/>
              </a:rPr>
              <a:t>la quale, a proposito della legge Merloni aveva statuito come fosse in contrasto con la direttiva 93/37/CE la norma nazionale (l’art. 21 della legge n. 109 del 1994) che ai fini dell’aggiudicazione degli appalti di lavori pubblici, imponga, in termini generali ed astratti, alle amministrazioni aggiudicatici di ricorrere unicamente al criterio del prezzo più basso.</a:t>
            </a:r>
            <a:br/>
            <a:r>
              <a:rPr b="0" lang="it-IT" sz="1600" spc="-1" strike="noStrike">
                <a:solidFill>
                  <a:srgbClr val="000000"/>
                </a:solidFill>
                <a:latin typeface="Arial"/>
                <a:ea typeface="Arial Unicode MS"/>
              </a:rPr>
              <a:t>La Corte aveva affermato che la fissazione da parte del legislatore nazionale, in termini generali ed astratti, di un unico criterio di aggiudicazione priva le amministrazioni aggiudicatici della possibilità di prendere in considerazione la natura e le caratteristiche peculiari degli appalti, scegliendo per ognuno di essi il criterio più idoneo a garantire la libera concorrenza e ad assicurare la selezione della migliore offerta.</a:t>
            </a:r>
            <a:endParaRPr b="0" lang="it-IT" sz="1600" spc="-1" strike="noStrike">
              <a:latin typeface="Arial"/>
            </a:endParaRPr>
          </a:p>
          <a:p>
            <a:pPr marL="339840" indent="-336600">
              <a:lnSpc>
                <a:spcPct val="100000"/>
              </a:lnSpc>
              <a:spcBef>
                <a:spcPts val="799"/>
              </a:spcBef>
            </a:pPr>
            <a:r>
              <a:rPr b="0" lang="it-IT" sz="1600" spc="-1" strike="noStrike">
                <a:solidFill>
                  <a:srgbClr val="000000"/>
                </a:solidFill>
                <a:latin typeface="Arial"/>
                <a:ea typeface="Arial Unicode MS"/>
              </a:rPr>
              <a:t>Viene da chiedersi come si porrà il giudice europeo di fronte alla scelta del legislatore italiano di predeterminare, come è stato fatto ai commi 3 e 4 , “in termini generali ed astratti”, il criterio applicabile per tipologia di contratto.</a:t>
            </a:r>
            <a:endParaRPr b="0" lang="it-IT" sz="1600" spc="-1" strike="noStrike">
              <a:latin typeface="Arial"/>
            </a:endParaRPr>
          </a:p>
        </p:txBody>
      </p:sp>
    </p:spTree>
  </p:cSld>
  <p:timing>
    <p:tnLst>
      <p:par>
        <p:cTn id="613" dur="indefinite" restart="never" nodeType="tmRoot">
          <p:childTnLst>
            <p:seq>
              <p:cTn id="614" dur="indefinite" nodeType="mainSeq">
                <p:childTnLst>
                  <p:par>
                    <p:cTn id="615" nodeType="clickEffect" fill="hold">
                      <p:stCondLst>
                        <p:cond delay="0"/>
                      </p:stCondLst>
                      <p:childTnLst>
                        <p:par>
                          <p:cTn id="616" nodeType="withEffect" fill="hold">
                            <p:stCondLst>
                              <p:cond delay="0"/>
                            </p:stCondLst>
                            <p:childTnLst>
                              <p:par>
                                <p:cTn id="617" nodeType="afterEffect" fill="hold" presetClass="entr" presetID="1">
                                  <p:stCondLst>
                                    <p:cond delay="0"/>
                                  </p:stCondLst>
                                  <p:childTnLst>
                                    <p:set>
                                      <p:cBhvr>
                                        <p:cTn id="618"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C4EB2844-71AA-4B99-9572-05C12CEAAE41}"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68"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nuovi criteri di aggiudicazione</a:t>
            </a:r>
            <a:endParaRPr b="0" lang="it-IT" sz="3200" spc="-1" strike="noStrike">
              <a:latin typeface="Arial"/>
            </a:endParaRPr>
          </a:p>
        </p:txBody>
      </p:sp>
      <p:sp>
        <p:nvSpPr>
          <p:cNvPr id="469"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1600" spc="-1" strike="noStrike">
                <a:solidFill>
                  <a:srgbClr val="000000"/>
                </a:solidFill>
                <a:latin typeface="Arial"/>
                <a:ea typeface="Arial Unicode MS"/>
              </a:rPr>
              <a:t>	</a:t>
            </a:r>
            <a:endParaRPr b="0" lang="it-IT" sz="1600" spc="-1" strike="noStrike">
              <a:latin typeface="Arial"/>
            </a:endParaRPr>
          </a:p>
          <a:p>
            <a:pPr marL="339840" indent="-336600">
              <a:lnSpc>
                <a:spcPct val="100000"/>
              </a:lnSpc>
              <a:spcBef>
                <a:spcPts val="799"/>
              </a:spcBef>
            </a:pPr>
            <a:endParaRPr b="0" lang="it-IT" sz="1600" spc="-1" strike="noStrike">
              <a:latin typeface="Arial"/>
            </a:endParaRPr>
          </a:p>
          <a:p>
            <a:pPr marL="339840" indent="-336600">
              <a:lnSpc>
                <a:spcPct val="100000"/>
              </a:lnSpc>
              <a:spcBef>
                <a:spcPts val="799"/>
              </a:spcBef>
            </a:pPr>
            <a:r>
              <a:rPr b="0" lang="it-IT" sz="1600" spc="-1" strike="noStrike">
                <a:solidFill>
                  <a:srgbClr val="000000"/>
                </a:solidFill>
                <a:latin typeface="Arial"/>
                <a:ea typeface="Arial Unicode MS"/>
              </a:rPr>
              <a:t>	</a:t>
            </a:r>
            <a:r>
              <a:rPr b="0" lang="it-IT" sz="2000" spc="-1" strike="noStrike">
                <a:solidFill>
                  <a:srgbClr val="000000"/>
                </a:solidFill>
                <a:latin typeface="Arial"/>
                <a:ea typeface="Arial Unicode MS"/>
              </a:rPr>
              <a:t>In base all’art. 67 della direttiva l’individuazione dell’offerta più vantaggiosa per l’amministrazione o, detto altrimenti, della migliore offerta, si fa sulla base di una valutazione </a:t>
            </a:r>
            <a:r>
              <a:rPr b="0" i="1" lang="it-IT" sz="2000" spc="-1" strike="noStrike">
                <a:solidFill>
                  <a:srgbClr val="000000"/>
                </a:solidFill>
                <a:latin typeface="Arial"/>
                <a:ea typeface="Arial Unicode MS"/>
              </a:rPr>
              <a:t>latu sensu </a:t>
            </a:r>
            <a:r>
              <a:rPr b="0" lang="it-IT" sz="2000" spc="-1" strike="noStrike">
                <a:solidFill>
                  <a:srgbClr val="000000"/>
                </a:solidFill>
                <a:latin typeface="Arial"/>
                <a:ea typeface="Arial Unicode MS"/>
              </a:rPr>
              <a:t>economica; questo è il senso dell’espressione “</a:t>
            </a:r>
            <a:r>
              <a:rPr b="1" lang="it-IT" sz="2000" spc="-1" strike="noStrike">
                <a:solidFill>
                  <a:srgbClr val="000000"/>
                </a:solidFill>
                <a:latin typeface="Arial"/>
                <a:ea typeface="Arial Unicode MS"/>
              </a:rPr>
              <a:t>offerta economicamente più vantaggiosa</a:t>
            </a:r>
            <a:r>
              <a:rPr b="0" lang="it-IT" sz="2000" spc="-1" strike="noStrike">
                <a:solidFill>
                  <a:srgbClr val="000000"/>
                </a:solidFill>
                <a:latin typeface="Arial"/>
                <a:ea typeface="Arial Unicode MS"/>
              </a:rPr>
              <a:t>” usata dalla direttiva, che non è più quindi un “criterio “ di valutazione ma, appunto, un’espressione per definire l’offerta migliore per l’amministrazione.</a:t>
            </a:r>
            <a:endParaRPr b="0" lang="it-IT" sz="2000" spc="-1" strike="noStrike">
              <a:latin typeface="Arial"/>
            </a:endParaRPr>
          </a:p>
        </p:txBody>
      </p:sp>
    </p:spTree>
  </p:cSld>
  <p:timing>
    <p:tnLst>
      <p:par>
        <p:cTn id="619" dur="indefinite" restart="never" nodeType="tmRoot">
          <p:childTnLst>
            <p:seq>
              <p:cTn id="620" dur="indefinite" nodeType="mainSeq">
                <p:childTnLst>
                  <p:par>
                    <p:cTn id="621" nodeType="clickEffect" fill="hold">
                      <p:stCondLst>
                        <p:cond delay="0"/>
                      </p:stCondLst>
                      <p:childTnLst>
                        <p:par>
                          <p:cTn id="622" nodeType="withEffect" fill="hold">
                            <p:stCondLst>
                              <p:cond delay="0"/>
                            </p:stCondLst>
                            <p:childTnLst>
                              <p:par>
                                <p:cTn id="623" nodeType="afterEffect" fill="hold" presetClass="entr" presetID="1">
                                  <p:stCondLst>
                                    <p:cond delay="0"/>
                                  </p:stCondLst>
                                  <p:childTnLst>
                                    <p:set>
                                      <p:cBhvr>
                                        <p:cTn id="624"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A47F735-BF65-432E-992E-8B76616F6CA0}"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71"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nuovi criteri di aggiudicazione</a:t>
            </a:r>
            <a:endParaRPr b="0" lang="it-IT" sz="3200" spc="-1" strike="noStrike">
              <a:latin typeface="Arial"/>
            </a:endParaRPr>
          </a:p>
        </p:txBody>
      </p:sp>
      <p:sp>
        <p:nvSpPr>
          <p:cNvPr id="472"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1800" spc="-1" strike="noStrike">
                <a:solidFill>
                  <a:srgbClr val="000000"/>
                </a:solidFill>
                <a:latin typeface="Arial"/>
                <a:ea typeface="Arial Unicode MS"/>
              </a:rPr>
              <a:t>I veri e propri </a:t>
            </a:r>
            <a:r>
              <a:rPr b="1" lang="it-IT" sz="1800" spc="-1" strike="noStrike">
                <a:solidFill>
                  <a:srgbClr val="000000"/>
                </a:solidFill>
                <a:latin typeface="Arial"/>
                <a:ea typeface="Arial Unicode MS"/>
              </a:rPr>
              <a:t>criteri </a:t>
            </a:r>
            <a:r>
              <a:rPr b="0" lang="it-IT" sz="1800" spc="-1" strike="noStrike">
                <a:solidFill>
                  <a:srgbClr val="000000"/>
                </a:solidFill>
                <a:latin typeface="Arial"/>
                <a:ea typeface="Arial Unicode MS"/>
              </a:rPr>
              <a:t>per individuare l’offerta economicamente più vantaggiosa (</a:t>
            </a:r>
            <a:r>
              <a:rPr b="0" i="1" lang="it-IT" sz="1800" spc="-1" strike="noStrike">
                <a:solidFill>
                  <a:srgbClr val="000000"/>
                </a:solidFill>
                <a:latin typeface="Arial"/>
                <a:ea typeface="Arial Unicode MS"/>
              </a:rPr>
              <a:t>id est</a:t>
            </a:r>
            <a:r>
              <a:rPr b="0" lang="it-IT" sz="1800" spc="-1" strike="noStrike">
                <a:solidFill>
                  <a:srgbClr val="000000"/>
                </a:solidFill>
                <a:latin typeface="Arial"/>
                <a:ea typeface="Arial Unicode MS"/>
              </a:rPr>
              <a:t> l’offerta migliore) sono:</a:t>
            </a:r>
            <a:endParaRPr b="0" lang="it-IT" sz="1800" spc="-1" strike="noStrike">
              <a:latin typeface="Arial"/>
            </a:endParaRPr>
          </a:p>
          <a:p>
            <a:pPr marL="339840" indent="-336600">
              <a:lnSpc>
                <a:spcPct val="100000"/>
              </a:lnSpc>
              <a:spcBef>
                <a:spcPts val="799"/>
              </a:spcBef>
            </a:pPr>
            <a:r>
              <a:rPr b="0" lang="it-IT" sz="1600" spc="-1" strike="noStrike">
                <a:solidFill>
                  <a:srgbClr val="000000"/>
                </a:solidFill>
                <a:latin typeface="Arial"/>
                <a:ea typeface="Arial Unicode MS"/>
              </a:rPr>
              <a:t>- un </a:t>
            </a:r>
            <a:r>
              <a:rPr b="1" lang="it-IT" sz="1600" spc="-1" strike="noStrike">
                <a:solidFill>
                  <a:srgbClr val="000000"/>
                </a:solidFill>
                <a:latin typeface="Arial"/>
                <a:ea typeface="Arial Unicode MS"/>
              </a:rPr>
              <a:t>criterio che si basa sul prezzo</a:t>
            </a:r>
            <a:r>
              <a:rPr b="0" lang="it-IT" sz="1600" spc="-1" strike="noStrike">
                <a:solidFill>
                  <a:srgbClr val="000000"/>
                </a:solidFill>
                <a:latin typeface="Arial"/>
                <a:ea typeface="Arial Unicode MS"/>
              </a:rPr>
              <a:t> (che corrisponde al vecchio criterio del prezzo più basso o del massimo ribasso);</a:t>
            </a:r>
            <a:endParaRPr b="0" lang="it-IT" sz="1600" spc="-1" strike="noStrike">
              <a:latin typeface="Arial"/>
            </a:endParaRPr>
          </a:p>
          <a:p>
            <a:pPr marL="339840" indent="-336600">
              <a:lnSpc>
                <a:spcPct val="100000"/>
              </a:lnSpc>
              <a:spcBef>
                <a:spcPts val="799"/>
              </a:spcBef>
            </a:pPr>
            <a:r>
              <a:rPr b="0" lang="it-IT" sz="1600" spc="-1" strike="noStrike">
                <a:solidFill>
                  <a:srgbClr val="000000"/>
                </a:solidFill>
                <a:latin typeface="Arial"/>
                <a:ea typeface="Arial Unicode MS"/>
              </a:rPr>
              <a:t>- un </a:t>
            </a:r>
            <a:r>
              <a:rPr b="1" lang="it-IT" sz="1600" spc="-1" strike="noStrike">
                <a:solidFill>
                  <a:srgbClr val="000000"/>
                </a:solidFill>
                <a:latin typeface="Arial"/>
                <a:ea typeface="Arial Unicode MS"/>
              </a:rPr>
              <a:t>criterio che si basa sul costo</a:t>
            </a:r>
            <a:r>
              <a:rPr b="0" lang="it-IT" sz="1600" spc="-1" strike="noStrike">
                <a:solidFill>
                  <a:srgbClr val="000000"/>
                </a:solidFill>
                <a:latin typeface="Arial"/>
                <a:ea typeface="Arial Unicode MS"/>
              </a:rPr>
              <a:t>, seguendo un approccio </a:t>
            </a:r>
            <a:r>
              <a:rPr b="1" lang="it-IT" sz="1600" spc="-1" strike="noStrike">
                <a:solidFill>
                  <a:srgbClr val="000000"/>
                </a:solidFill>
                <a:latin typeface="Arial"/>
                <a:ea typeface="Arial Unicode MS"/>
              </a:rPr>
              <a:t>costo/efficacia</a:t>
            </a:r>
            <a:r>
              <a:rPr b="0" lang="it-IT" sz="1600" spc="-1" strike="noStrike">
                <a:solidFill>
                  <a:srgbClr val="000000"/>
                </a:solidFill>
                <a:latin typeface="Arial"/>
                <a:ea typeface="Arial Unicode MS"/>
              </a:rPr>
              <a:t>, quale il costo del ciclo di vita conformemente all’articolo 68 (che è un criterio nuovo);</a:t>
            </a:r>
            <a:endParaRPr b="0" lang="it-IT" sz="1600" spc="-1" strike="noStrike">
              <a:latin typeface="Arial"/>
            </a:endParaRPr>
          </a:p>
          <a:p>
            <a:pPr marL="339840" indent="-336600">
              <a:lnSpc>
                <a:spcPct val="100000"/>
              </a:lnSpc>
              <a:spcBef>
                <a:spcPts val="799"/>
              </a:spcBef>
            </a:pPr>
            <a:r>
              <a:rPr b="0" lang="it-IT" sz="1600" spc="-1" strike="noStrike">
                <a:solidFill>
                  <a:srgbClr val="000000"/>
                </a:solidFill>
                <a:latin typeface="Arial"/>
                <a:ea typeface="Arial Unicode MS"/>
              </a:rPr>
              <a:t>- un </a:t>
            </a:r>
            <a:r>
              <a:rPr b="1" lang="it-IT" sz="1600" spc="-1" strike="noStrike">
                <a:solidFill>
                  <a:srgbClr val="000000"/>
                </a:solidFill>
                <a:latin typeface="Arial"/>
                <a:ea typeface="Arial Unicode MS"/>
              </a:rPr>
              <a:t>criterio che si basa su valutazioni esclusivamente qualitative, </a:t>
            </a:r>
            <a:r>
              <a:rPr b="0" lang="it-IT" sz="1600" spc="-1" strike="noStrike">
                <a:solidFill>
                  <a:srgbClr val="000000"/>
                </a:solidFill>
                <a:latin typeface="Arial"/>
                <a:ea typeface="Arial Unicode MS"/>
              </a:rPr>
              <a:t>quando il costo o il prezzo assumono la forma di un </a:t>
            </a:r>
            <a:r>
              <a:rPr b="1" lang="it-IT" sz="1600" spc="-1" strike="noStrike">
                <a:solidFill>
                  <a:srgbClr val="000000"/>
                </a:solidFill>
                <a:latin typeface="Arial"/>
                <a:ea typeface="Arial Unicode MS"/>
              </a:rPr>
              <a:t>prezzo o costo fisso </a:t>
            </a:r>
            <a:r>
              <a:rPr b="0" lang="it-IT" sz="1600" spc="-1" strike="noStrike">
                <a:solidFill>
                  <a:srgbClr val="000000"/>
                </a:solidFill>
                <a:latin typeface="Arial"/>
                <a:ea typeface="Arial Unicode MS"/>
              </a:rPr>
              <a:t> (anche questo, criterio nuovo, che, se si vuole, può essere considerato un sottocriterio dei precedenti);</a:t>
            </a:r>
            <a:endParaRPr b="0" lang="it-IT" sz="1600" spc="-1" strike="noStrike">
              <a:latin typeface="Arial"/>
            </a:endParaRPr>
          </a:p>
          <a:p>
            <a:pPr marL="339840" indent="-336600">
              <a:lnSpc>
                <a:spcPct val="100000"/>
              </a:lnSpc>
              <a:spcBef>
                <a:spcPts val="799"/>
              </a:spcBef>
            </a:pPr>
            <a:r>
              <a:rPr b="0" lang="it-IT" sz="1600" spc="-1" strike="noStrike">
                <a:solidFill>
                  <a:srgbClr val="000000"/>
                </a:solidFill>
                <a:latin typeface="Arial"/>
                <a:ea typeface="Arial Unicode MS"/>
              </a:rPr>
              <a:t>- un </a:t>
            </a:r>
            <a:r>
              <a:rPr b="1" lang="it-IT" sz="1600" spc="-1" strike="noStrike">
                <a:solidFill>
                  <a:srgbClr val="000000"/>
                </a:solidFill>
                <a:latin typeface="Arial"/>
                <a:ea typeface="Arial Unicode MS"/>
              </a:rPr>
              <a:t>criterio basato sul miglior rapporto qualità/prezzo </a:t>
            </a:r>
            <a:r>
              <a:rPr b="0" lang="it-IT" sz="1600" spc="-1" strike="noStrike">
                <a:solidFill>
                  <a:srgbClr val="000000"/>
                </a:solidFill>
                <a:latin typeface="Arial"/>
                <a:ea typeface="Arial Unicode MS"/>
              </a:rPr>
              <a:t>(che corrisponde al vecchio criterio dell’offerta economicamente più vantaggiosa), valutato sulla base di </a:t>
            </a:r>
            <a:r>
              <a:rPr b="1" lang="it-IT" sz="1600" spc="-1" strike="noStrike">
                <a:solidFill>
                  <a:srgbClr val="000000"/>
                </a:solidFill>
                <a:latin typeface="Arial"/>
                <a:ea typeface="Arial Unicode MS"/>
              </a:rPr>
              <a:t>aspetti qualitativi, ambientali e/o sociali,</a:t>
            </a:r>
            <a:r>
              <a:rPr b="0" lang="it-IT" sz="1600" spc="-1" strike="noStrike">
                <a:solidFill>
                  <a:srgbClr val="000000"/>
                </a:solidFill>
                <a:latin typeface="Arial"/>
                <a:ea typeface="Arial Unicode MS"/>
              </a:rPr>
              <a:t> connessi all’oggetto dell’appalto, laddove la qualità può includere, organizzazione, qualifiche ed esperienza del personale incaricato di eseguire l’appalto, o servizi post-vendita e assistenza tecnica, condizioni di consegna o termini di esecuzione.</a:t>
            </a:r>
            <a:endParaRPr b="0" lang="it-IT" sz="1600" spc="-1" strike="noStrike">
              <a:latin typeface="Arial"/>
            </a:endParaRPr>
          </a:p>
        </p:txBody>
      </p:sp>
    </p:spTree>
  </p:cSld>
  <p:timing>
    <p:tnLst>
      <p:par>
        <p:cTn id="625" dur="indefinite" restart="never" nodeType="tmRoot">
          <p:childTnLst>
            <p:seq>
              <p:cTn id="626" dur="indefinite" nodeType="mainSeq">
                <p:childTnLst>
                  <p:par>
                    <p:cTn id="627" nodeType="clickEffect" fill="hold">
                      <p:stCondLst>
                        <p:cond delay="0"/>
                      </p:stCondLst>
                      <p:childTnLst>
                        <p:par>
                          <p:cTn id="628" nodeType="withEffect" fill="hold">
                            <p:stCondLst>
                              <p:cond delay="0"/>
                            </p:stCondLst>
                            <p:childTnLst>
                              <p:par>
                                <p:cTn id="629" nodeType="afterEffect" fill="hold" presetClass="entr" presetID="1">
                                  <p:stCondLst>
                                    <p:cond delay="0"/>
                                  </p:stCondLst>
                                  <p:childTnLst>
                                    <p:set>
                                      <p:cBhvr>
                                        <p:cTn id="630"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457200" y="457200"/>
            <a:ext cx="8218080" cy="136008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600" spc="-1" strike="noStrike">
                <a:solidFill>
                  <a:srgbClr val="3333ff"/>
                </a:solidFill>
                <a:latin typeface="Arial"/>
                <a:ea typeface="Arial Unicode MS"/>
              </a:rPr>
              <a:t>Il Nuovo Codice </a:t>
            </a:r>
            <a:endParaRPr b="0" lang="it-IT" sz="3600" spc="-1" strike="noStrike">
              <a:latin typeface="Arial"/>
            </a:endParaRPr>
          </a:p>
          <a:p>
            <a:pPr>
              <a:lnSpc>
                <a:spcPct val="100000"/>
              </a:lnSpc>
            </a:pPr>
            <a:r>
              <a:rPr b="0" lang="it-IT" sz="3600" spc="-1" strike="noStrike">
                <a:solidFill>
                  <a:srgbClr val="3333ff"/>
                </a:solidFill>
                <a:latin typeface="Arial"/>
                <a:ea typeface="Arial Unicode MS"/>
              </a:rPr>
              <a:t>D. Lgs. 18 aprile 2016, n. 50</a:t>
            </a:r>
            <a:endParaRPr b="0" lang="it-IT" sz="3600" spc="-1" strike="noStrike">
              <a:latin typeface="Arial"/>
            </a:endParaRPr>
          </a:p>
        </p:txBody>
      </p:sp>
      <p:sp>
        <p:nvSpPr>
          <p:cNvPr id="325" name="CustomShape 2"/>
          <p:cNvSpPr/>
          <p:nvPr/>
        </p:nvSpPr>
        <p:spPr>
          <a:xfrm>
            <a:off x="457200" y="1980720"/>
            <a:ext cx="8218080" cy="3874680"/>
          </a:xfrm>
          <a:prstGeom prst="rect">
            <a:avLst/>
          </a:prstGeom>
          <a:noFill/>
          <a:ln>
            <a:noFill/>
          </a:ln>
        </p:spPr>
        <p:style>
          <a:lnRef idx="0"/>
          <a:fillRef idx="0"/>
          <a:effectRef idx="0"/>
          <a:fontRef idx="minor"/>
        </p:style>
        <p:txBody>
          <a:bodyPr lIns="90000" rIns="90000" tIns="46800" bIns="46800"/>
          <a:p>
            <a:pPr marL="342720" indent="-339120">
              <a:lnSpc>
                <a:spcPct val="100000"/>
              </a:lnSpc>
            </a:pPr>
            <a:r>
              <a:rPr b="0" lang="it-IT" sz="3200" spc="-1" strike="noStrike">
                <a:solidFill>
                  <a:srgbClr val="000000"/>
                </a:solidFill>
                <a:latin typeface="Arial"/>
                <a:ea typeface="Arial Unicode MS"/>
              </a:rPr>
              <a:t>- pubblicato nel S.O. della G.U.R.I. del 19 aprile 2016</a:t>
            </a:r>
            <a:endParaRPr b="0" lang="it-IT" sz="3200" spc="-1" strike="noStrike">
              <a:latin typeface="Arial"/>
            </a:endParaRPr>
          </a:p>
          <a:p>
            <a:pPr marL="342720" indent="-339120">
              <a:lnSpc>
                <a:spcPct val="100000"/>
              </a:lnSpc>
            </a:pPr>
            <a:r>
              <a:rPr b="0" lang="it-IT" sz="3200" spc="-1" strike="noStrike">
                <a:solidFill>
                  <a:srgbClr val="000000"/>
                </a:solidFill>
                <a:latin typeface="Arial"/>
                <a:ea typeface="Arial Unicode MS"/>
              </a:rPr>
              <a:t>- entrato in vigore il giorno stesso della sua pubblicazione</a:t>
            </a:r>
            <a:endParaRPr b="0" lang="it-IT" sz="3200" spc="-1" strike="noStrike">
              <a:latin typeface="Arial"/>
            </a:endParaRPr>
          </a:p>
          <a:p>
            <a:pPr marL="342720" indent="-339120">
              <a:lnSpc>
                <a:spcPct val="100000"/>
              </a:lnSpc>
            </a:pPr>
            <a:r>
              <a:rPr b="0" lang="it-IT" sz="3200" spc="-1" strike="noStrike">
                <a:solidFill>
                  <a:srgbClr val="000000"/>
                </a:solidFill>
                <a:latin typeface="Arial"/>
                <a:ea typeface="Arial Unicode MS"/>
              </a:rPr>
              <a:t>- composto di 220 articoli e XXV allegati</a:t>
            </a:r>
            <a:endParaRPr b="0" lang="it-IT" sz="32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7F926A29-A439-4E69-B8D8-E2B965984A05}"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74"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criteri di aggiudicazione: </a:t>
            </a:r>
            <a:r>
              <a:rPr b="0" lang="it-IT" sz="2000" spc="-1" strike="noStrike">
                <a:solidFill>
                  <a:srgbClr val="0000ff"/>
                </a:solidFill>
                <a:latin typeface="Arial"/>
                <a:ea typeface="Arial Unicode MS"/>
              </a:rPr>
              <a:t>elementi, parametri, pesi…</a:t>
            </a:r>
            <a:endParaRPr b="0" lang="it-IT" sz="2000" spc="-1" strike="noStrike">
              <a:latin typeface="Arial"/>
            </a:endParaRPr>
          </a:p>
        </p:txBody>
      </p:sp>
      <p:sp>
        <p:nvSpPr>
          <p:cNvPr id="475"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1600" spc="-1" strike="noStrike">
                <a:solidFill>
                  <a:srgbClr val="000000"/>
                </a:solidFill>
                <a:latin typeface="Arial"/>
                <a:ea typeface="Arial Unicode MS"/>
              </a:rPr>
              <a:t>G</a:t>
            </a:r>
            <a:r>
              <a:rPr b="0" lang="it-IT" sz="1800" spc="-1" strike="noStrike">
                <a:solidFill>
                  <a:srgbClr val="000000"/>
                </a:solidFill>
                <a:latin typeface="Arial"/>
                <a:ea typeface="Arial Unicode MS"/>
              </a:rPr>
              <a:t>li “</a:t>
            </a:r>
            <a:r>
              <a:rPr b="1" lang="it-IT" sz="1800" spc="-1" strike="noStrike">
                <a:solidFill>
                  <a:srgbClr val="000000"/>
                </a:solidFill>
                <a:latin typeface="Arial"/>
                <a:ea typeface="Arial Unicode MS"/>
              </a:rPr>
              <a:t>elementi</a:t>
            </a:r>
            <a:r>
              <a:rPr b="0" lang="it-IT" sz="1800" spc="-1" strike="noStrike">
                <a:solidFill>
                  <a:srgbClr val="000000"/>
                </a:solidFill>
                <a:latin typeface="Arial"/>
                <a:ea typeface="Arial Unicode MS"/>
              </a:rPr>
              <a:t>” costituiscono le caratteristiche dell’offerta (gli elementi, appunto, che la compongono e che la stazione appaltante prende in considerazione, come il prezzo, il tempo di esecuzione, le caratteristiche qualitative, ecc.) </a:t>
            </a:r>
            <a:endParaRPr b="0" lang="it-IT" sz="1800" spc="-1" strike="noStrike">
              <a:latin typeface="Arial"/>
            </a:endParaRPr>
          </a:p>
          <a:p>
            <a:pPr marL="339840" indent="-336600">
              <a:lnSpc>
                <a:spcPct val="100000"/>
              </a:lnSpc>
              <a:spcBef>
                <a:spcPts val="799"/>
              </a:spcBef>
            </a:pPr>
            <a:r>
              <a:rPr b="0" lang="it-IT" sz="1800" spc="-1" strike="noStrike">
                <a:solidFill>
                  <a:srgbClr val="000000"/>
                </a:solidFill>
                <a:latin typeface="Arial"/>
                <a:ea typeface="Arial Unicode MS"/>
              </a:rPr>
              <a:t>I “</a:t>
            </a:r>
            <a:r>
              <a:rPr b="1" lang="it-IT" sz="1800" spc="-1" strike="noStrike">
                <a:solidFill>
                  <a:srgbClr val="000000"/>
                </a:solidFill>
                <a:latin typeface="Arial"/>
                <a:ea typeface="Arial Unicode MS"/>
              </a:rPr>
              <a:t>parametri</a:t>
            </a:r>
            <a:r>
              <a:rPr b="0" lang="it-IT" sz="1800" spc="-1" strike="noStrike">
                <a:solidFill>
                  <a:srgbClr val="000000"/>
                </a:solidFill>
                <a:latin typeface="Arial"/>
                <a:ea typeface="Arial Unicode MS"/>
              </a:rPr>
              <a:t>” (a volte detti anche “criteri”) sono le modalità di valutazione, tradotti in formule numeriche o in modalità comparative e valutative che esprimono il modo in cui ciascun elemento verrà valutato. </a:t>
            </a:r>
            <a:endParaRPr b="0" lang="it-IT" sz="1800" spc="-1" strike="noStrike">
              <a:latin typeface="Arial"/>
            </a:endParaRPr>
          </a:p>
          <a:p>
            <a:pPr marL="339840" indent="-336600">
              <a:lnSpc>
                <a:spcPct val="100000"/>
              </a:lnSpc>
              <a:spcBef>
                <a:spcPts val="799"/>
              </a:spcBef>
            </a:pPr>
            <a:r>
              <a:rPr b="0" lang="it-IT" sz="1800" spc="-1" strike="noStrike">
                <a:solidFill>
                  <a:srgbClr val="000000"/>
                </a:solidFill>
                <a:latin typeface="Arial"/>
                <a:ea typeface="Arial Unicode MS"/>
              </a:rPr>
              <a:t>Il “</a:t>
            </a:r>
            <a:r>
              <a:rPr b="1" lang="it-IT" sz="1800" spc="-1" strike="noStrike">
                <a:solidFill>
                  <a:srgbClr val="000000"/>
                </a:solidFill>
                <a:latin typeface="Arial"/>
                <a:ea typeface="Arial Unicode MS"/>
              </a:rPr>
              <a:t>peso</a:t>
            </a:r>
            <a:r>
              <a:rPr b="0" lang="it-IT" sz="1800" spc="-1" strike="noStrike">
                <a:solidFill>
                  <a:srgbClr val="000000"/>
                </a:solidFill>
                <a:latin typeface="Arial"/>
                <a:ea typeface="Arial Unicode MS"/>
              </a:rPr>
              <a:t>” di ciascun elemento è l’indice di importanza relativa che quell’elemento ha per l’amministrazione nell’economia complessiva delle caratteristiche dell’offerta. (si veda la determinazione n. 7/2011 dell’Autorità).</a:t>
            </a:r>
            <a:endParaRPr b="0" lang="it-IT" sz="1800" spc="-1" strike="noStrike">
              <a:latin typeface="Arial"/>
            </a:endParaRPr>
          </a:p>
          <a:p>
            <a:pPr marL="339840" indent="-336600">
              <a:lnSpc>
                <a:spcPct val="100000"/>
              </a:lnSpc>
              <a:spcBef>
                <a:spcPts val="799"/>
              </a:spcBef>
            </a:pPr>
            <a:r>
              <a:rPr b="0" lang="it-IT" sz="1800" spc="-1" strike="noStrike">
                <a:solidFill>
                  <a:srgbClr val="000000"/>
                </a:solidFill>
                <a:latin typeface="Arial"/>
                <a:ea typeface="Arial Unicode MS"/>
              </a:rPr>
              <a:t>	</a:t>
            </a:r>
            <a:r>
              <a:rPr b="0" lang="it-IT" sz="1800" spc="-1" strike="noStrike">
                <a:solidFill>
                  <a:srgbClr val="000000"/>
                </a:solidFill>
                <a:latin typeface="Arial"/>
                <a:ea typeface="Arial Unicode MS"/>
              </a:rPr>
              <a:t>Tutti questi aspetti vanno ovviamente esplicitati nel bando di gara, in ossequio ad un inderogabile principio di trasparenza e di par condicio (v. ad es. Corte di Giustizia, 17 settembre 2002, n. C-51399).</a:t>
            </a:r>
            <a:endParaRPr b="0" lang="it-IT" sz="1800" spc="-1" strike="noStrike">
              <a:latin typeface="Arial"/>
            </a:endParaRPr>
          </a:p>
        </p:txBody>
      </p:sp>
    </p:spTree>
  </p:cSld>
  <p:timing>
    <p:tnLst>
      <p:par>
        <p:cTn id="631" dur="indefinite" restart="never" nodeType="tmRoot">
          <p:childTnLst>
            <p:seq>
              <p:cTn id="632" dur="indefinite" nodeType="mainSeq">
                <p:childTnLst>
                  <p:par>
                    <p:cTn id="633" nodeType="clickEffect" fill="hold">
                      <p:stCondLst>
                        <p:cond delay="0"/>
                      </p:stCondLst>
                      <p:childTnLst>
                        <p:par>
                          <p:cTn id="634" nodeType="withEffect" fill="hold">
                            <p:stCondLst>
                              <p:cond delay="0"/>
                            </p:stCondLst>
                            <p:childTnLst>
                              <p:par>
                                <p:cTn id="635" nodeType="afterEffect" fill="hold" presetClass="entr" presetID="1">
                                  <p:stCondLst>
                                    <p:cond delay="0"/>
                                  </p:stCondLst>
                                  <p:childTnLst>
                                    <p:set>
                                      <p:cBhvr>
                                        <p:cTn id="636"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1106894D-734B-4720-BA69-FE2DE3B9FE59}"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77"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I criteri di aggiudicazione: </a:t>
            </a:r>
            <a:r>
              <a:rPr b="0" lang="it-IT" sz="2000" spc="-1" strike="noStrike">
                <a:solidFill>
                  <a:srgbClr val="0000ff"/>
                </a:solidFill>
                <a:latin typeface="Arial"/>
                <a:ea typeface="Arial Unicode MS"/>
              </a:rPr>
              <a:t>elementi, parametri, pesi…</a:t>
            </a:r>
            <a:endParaRPr b="0" lang="it-IT" sz="2000" spc="-1" strike="noStrike">
              <a:latin typeface="Arial"/>
            </a:endParaRPr>
          </a:p>
        </p:txBody>
      </p:sp>
      <p:sp>
        <p:nvSpPr>
          <p:cNvPr id="478"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1800" spc="-1" strike="noStrike">
                <a:solidFill>
                  <a:srgbClr val="000000"/>
                </a:solidFill>
                <a:latin typeface="Arial"/>
                <a:ea typeface="Arial Unicode MS"/>
              </a:rPr>
              <a:t>	</a:t>
            </a:r>
            <a:r>
              <a:rPr b="0" lang="it-IT" sz="1800" spc="-1" strike="noStrike">
                <a:solidFill>
                  <a:srgbClr val="000000"/>
                </a:solidFill>
                <a:latin typeface="Arial"/>
                <a:ea typeface="Arial Unicode MS"/>
              </a:rPr>
              <a:t>Nel modo di esplicitare il giudizio valutativo a volte la giurisprudenza ha ammesso un semplice criterio numerico, sempre che sia consentito ripercorrere, e quindi di controllare, l’iter logico compiuto dalla commissione di gara nella valutazione (v. </a:t>
            </a:r>
            <a:r>
              <a:rPr b="1" lang="it-IT" sz="1800" spc="-1" strike="noStrike">
                <a:solidFill>
                  <a:srgbClr val="000000"/>
                </a:solidFill>
                <a:latin typeface="Arial"/>
                <a:ea typeface="Arial Unicode MS"/>
              </a:rPr>
              <a:t>Cons. di Stato, sez. IV, 17 febbraio 2014, n. 749). </a:t>
            </a:r>
            <a:endParaRPr b="0" lang="it-IT" sz="1800" spc="-1" strike="noStrike">
              <a:latin typeface="Arial"/>
            </a:endParaRPr>
          </a:p>
          <a:p>
            <a:pPr marL="339840" indent="-336600">
              <a:lnSpc>
                <a:spcPct val="100000"/>
              </a:lnSpc>
              <a:spcBef>
                <a:spcPts val="799"/>
              </a:spcBef>
            </a:pPr>
            <a:r>
              <a:rPr b="0" lang="it-IT" sz="1800" spc="-1" strike="noStrike">
                <a:solidFill>
                  <a:srgbClr val="000000"/>
                </a:solidFill>
                <a:latin typeface="Arial"/>
                <a:ea typeface="Arial Unicode MS"/>
              </a:rPr>
              <a:t>	</a:t>
            </a:r>
            <a:r>
              <a:rPr b="0" lang="it-IT" sz="1800" spc="-1" strike="noStrike">
                <a:solidFill>
                  <a:srgbClr val="000000"/>
                </a:solidFill>
                <a:latin typeface="Arial"/>
                <a:ea typeface="Arial Unicode MS"/>
              </a:rPr>
              <a:t>Mentre sono stati da sempre considerati illegittimi sottocriteri elaborati dalla commissione di gara, considerandoli un’integrazione, non consentita, della </a:t>
            </a:r>
            <a:r>
              <a:rPr b="0" i="1" lang="it-IT" sz="1800" spc="-1" strike="noStrike">
                <a:solidFill>
                  <a:srgbClr val="000000"/>
                </a:solidFill>
                <a:latin typeface="Arial"/>
                <a:ea typeface="Arial Unicode MS"/>
              </a:rPr>
              <a:t>lex specialis</a:t>
            </a:r>
            <a:r>
              <a:rPr b="0" lang="it-IT" sz="1800" spc="-1" strike="noStrike">
                <a:solidFill>
                  <a:srgbClr val="000000"/>
                </a:solidFill>
                <a:latin typeface="Arial"/>
                <a:ea typeface="Arial Unicode MS"/>
              </a:rPr>
              <a:t>, in violazione del principio di trasparenza.</a:t>
            </a:r>
            <a:endParaRPr b="0" lang="it-IT" sz="1800" spc="-1" strike="noStrike">
              <a:latin typeface="Arial"/>
            </a:endParaRPr>
          </a:p>
          <a:p>
            <a:pPr marL="339840" indent="-336600">
              <a:lnSpc>
                <a:spcPct val="100000"/>
              </a:lnSpc>
              <a:spcBef>
                <a:spcPts val="799"/>
              </a:spcBef>
            </a:pPr>
            <a:r>
              <a:rPr b="0" lang="it-IT" sz="1800" spc="-1" strike="noStrike">
                <a:solidFill>
                  <a:srgbClr val="000000"/>
                </a:solidFill>
                <a:latin typeface="Arial"/>
                <a:ea typeface="Arial Unicode MS"/>
              </a:rPr>
              <a:t>	</a:t>
            </a:r>
            <a:r>
              <a:rPr b="0" lang="it-IT" sz="1800" spc="-1" strike="noStrike">
                <a:solidFill>
                  <a:srgbClr val="000000"/>
                </a:solidFill>
                <a:latin typeface="Arial"/>
                <a:ea typeface="Arial Unicode MS"/>
              </a:rPr>
              <a:t>Da sempre consentita invece, se esplicitata nei documenti di gara, la c.d. </a:t>
            </a:r>
            <a:r>
              <a:rPr b="1" lang="it-IT" sz="1800" spc="-1" strike="noStrike">
                <a:solidFill>
                  <a:srgbClr val="000000"/>
                </a:solidFill>
                <a:latin typeface="Arial"/>
                <a:ea typeface="Arial Unicode MS"/>
              </a:rPr>
              <a:t>soglia di sbarramento</a:t>
            </a:r>
            <a:r>
              <a:rPr b="0" lang="it-IT" sz="1800" spc="-1" strike="noStrike">
                <a:solidFill>
                  <a:srgbClr val="000000"/>
                </a:solidFill>
                <a:latin typeface="Arial"/>
                <a:ea typeface="Arial Unicode MS"/>
              </a:rPr>
              <a:t>, cioè di un punteggio minimo che se non raggiunto determina l’esclusione dell’offerta, che risponde alla finalità di garantire un livello minimo qualitativo delle offerte, un livello “accettabile”. Si veda il comma 8 nella parte in cui prevede la possibilità di stabilire, nella ponderazione relativa attribuita a ciascun criterio, uno scarto tra un minimo e un massimo adeguato. Prevedere un punteggio “minimo”, significa a ammettere implicitamente la possibilità di fissare una soglia di sbarramento.</a:t>
            </a:r>
            <a:endParaRPr b="0" lang="it-IT" sz="1800" spc="-1" strike="noStrike">
              <a:latin typeface="Arial"/>
            </a:endParaRPr>
          </a:p>
        </p:txBody>
      </p:sp>
    </p:spTree>
  </p:cSld>
  <p:timing>
    <p:tnLst>
      <p:par>
        <p:cTn id="637" dur="indefinite" restart="never" nodeType="tmRoot">
          <p:childTnLst>
            <p:seq>
              <p:cTn id="638" dur="indefinite" nodeType="mainSeq">
                <p:childTnLst>
                  <p:par>
                    <p:cTn id="639" nodeType="clickEffect" fill="hold">
                      <p:stCondLst>
                        <p:cond delay="0"/>
                      </p:stCondLst>
                      <p:childTnLst>
                        <p:par>
                          <p:cTn id="640" nodeType="withEffect" fill="hold">
                            <p:stCondLst>
                              <p:cond delay="0"/>
                            </p:stCondLst>
                            <p:childTnLst>
                              <p:par>
                                <p:cTn id="641" nodeType="afterEffect" fill="hold" presetClass="entr" presetID="1">
                                  <p:stCondLst>
                                    <p:cond delay="0"/>
                                  </p:stCondLst>
                                  <p:childTnLst>
                                    <p:set>
                                      <p:cBhvr>
                                        <p:cTn id="642"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5FF8B39D-500E-46A4-A342-DE8492002029}"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80" name="CustomShape 2"/>
          <p:cNvSpPr/>
          <p:nvPr/>
        </p:nvSpPr>
        <p:spPr>
          <a:xfrm>
            <a:off x="455760" y="457200"/>
            <a:ext cx="8226360" cy="807840"/>
          </a:xfrm>
          <a:prstGeom prst="rect">
            <a:avLst/>
          </a:prstGeom>
          <a:noFill/>
          <a:ln>
            <a:noFill/>
          </a:ln>
        </p:spPr>
        <p:style>
          <a:lnRef idx="0"/>
          <a:fillRef idx="0"/>
          <a:effectRef idx="0"/>
          <a:fontRef idx="minor"/>
        </p:style>
        <p:txBody>
          <a:bodyPr lIns="90000" rIns="90000" tIns="46800" bIns="46800" anchor="ctr"/>
          <a:p>
            <a:pPr algn="ctr">
              <a:lnSpc>
                <a:spcPct val="100000"/>
              </a:lnSpc>
            </a:pPr>
            <a:r>
              <a:rPr b="0" lang="it-IT" sz="3600" spc="-1" strike="noStrike">
                <a:solidFill>
                  <a:srgbClr val="0000ff"/>
                </a:solidFill>
                <a:latin typeface="Arial"/>
                <a:ea typeface="Arial Unicode MS"/>
              </a:rPr>
              <a:t>Il bando di gara </a:t>
            </a:r>
            <a:endParaRPr b="0" lang="it-IT" sz="3600" spc="-1" strike="noStrike">
              <a:latin typeface="Arial"/>
            </a:endParaRPr>
          </a:p>
          <a:p>
            <a:pPr algn="ctr">
              <a:lnSpc>
                <a:spcPct val="100000"/>
              </a:lnSpc>
            </a:pPr>
            <a:r>
              <a:rPr b="0" lang="it-IT" sz="3200" spc="-1" strike="noStrike">
                <a:solidFill>
                  <a:srgbClr val="0000ff"/>
                </a:solidFill>
                <a:latin typeface="Arial"/>
                <a:ea typeface="Arial Unicode MS"/>
              </a:rPr>
              <a:t>La facoltà di «non aggiudicare»</a:t>
            </a:r>
            <a:endParaRPr b="0" lang="it-IT" sz="3200" spc="-1" strike="noStrike">
              <a:latin typeface="Arial"/>
            </a:endParaRPr>
          </a:p>
        </p:txBody>
      </p:sp>
      <p:sp>
        <p:nvSpPr>
          <p:cNvPr id="481" name="CustomShape 3"/>
          <p:cNvSpPr/>
          <p:nvPr/>
        </p:nvSpPr>
        <p:spPr>
          <a:xfrm>
            <a:off x="755640" y="1484280"/>
            <a:ext cx="8226360" cy="47498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pPr>
            <a:r>
              <a:rPr b="0" lang="it-IT" sz="1800" spc="-1" strike="noStrike">
                <a:solidFill>
                  <a:srgbClr val="000000"/>
                </a:solidFill>
                <a:latin typeface="Arial"/>
                <a:ea typeface="Arial Unicode MS"/>
              </a:rPr>
              <a:t>Al comma 12, viene riproposta una previsione contenuta anche nel Codice previgente, all’art. 81, comma 3, in base alla quale “</a:t>
            </a:r>
            <a:r>
              <a:rPr b="0" i="1" lang="it-IT" sz="1800" spc="-1" strike="noStrike">
                <a:solidFill>
                  <a:srgbClr val="000000"/>
                </a:solidFill>
                <a:latin typeface="Arial"/>
                <a:ea typeface="Arial Unicode MS"/>
              </a:rPr>
              <a:t>Le stazioni appaltanti possono decidere di non procedere all'aggiudicazione se nessuna offerta risulti conveniente o idonea in relazione all'oggetto del contratto</a:t>
            </a:r>
            <a:r>
              <a:rPr b="0" lang="it-IT" sz="1800" spc="-1" strike="noStrike">
                <a:solidFill>
                  <a:srgbClr val="000000"/>
                </a:solidFill>
                <a:latin typeface="Arial"/>
                <a:ea typeface="Arial Unicode MS"/>
              </a:rPr>
              <a:t>”, con la sola opportuna aggiunta rispetto alla formulazione del d.lgs. n. 163/2006 del fatto che “</a:t>
            </a:r>
            <a:r>
              <a:rPr b="0" i="1" lang="it-IT" sz="1800" spc="-1" strike="noStrike">
                <a:solidFill>
                  <a:srgbClr val="000000"/>
                </a:solidFill>
                <a:latin typeface="Arial"/>
                <a:ea typeface="Arial Unicode MS"/>
              </a:rPr>
              <a:t>Tale facoltà è indicata espressamente nel bando di gara o nella lettera di invito</a:t>
            </a:r>
            <a:r>
              <a:rPr b="0" lang="it-IT" sz="1800" spc="-1" strike="noStrike">
                <a:solidFill>
                  <a:srgbClr val="000000"/>
                </a:solidFill>
                <a:latin typeface="Arial"/>
                <a:ea typeface="Arial Unicode MS"/>
              </a:rPr>
              <a:t>”.</a:t>
            </a:r>
            <a:endParaRPr b="0" lang="it-IT" sz="1800" spc="-1" strike="noStrike">
              <a:latin typeface="Arial"/>
            </a:endParaRPr>
          </a:p>
          <a:p>
            <a:pPr marL="339840" indent="-336600">
              <a:lnSpc>
                <a:spcPct val="100000"/>
              </a:lnSpc>
              <a:spcBef>
                <a:spcPts val="799"/>
              </a:spcBef>
            </a:pPr>
            <a:r>
              <a:rPr b="0" lang="it-IT" sz="1800" spc="-1" strike="noStrike">
                <a:solidFill>
                  <a:srgbClr val="000000"/>
                </a:solidFill>
                <a:latin typeface="Arial"/>
                <a:ea typeface="Arial Unicode MS"/>
              </a:rPr>
              <a:t>La disposizione non era prevista nelle precedenti direttive né si rinviene in quelle del 2014. Il ché è intuibile, trattandosi di una previsione che mira a tutelare in maniera ancor più forte la pubblica amministrazione e non certo i concorrenti, laddove la legislazione comunitaria consentirebbe di respingere le offerte solo ove queste risultassero anomale. </a:t>
            </a:r>
            <a:endParaRPr b="0" lang="it-IT" sz="1800" spc="-1" strike="noStrike">
              <a:latin typeface="Arial"/>
            </a:endParaRPr>
          </a:p>
          <a:p>
            <a:pPr marL="339840" indent="-336600">
              <a:lnSpc>
                <a:spcPct val="100000"/>
              </a:lnSpc>
              <a:spcBef>
                <a:spcPts val="799"/>
              </a:spcBef>
            </a:pPr>
            <a:r>
              <a:rPr b="0" lang="it-IT" sz="1800" spc="-1" strike="noStrike">
                <a:solidFill>
                  <a:srgbClr val="000000"/>
                </a:solidFill>
                <a:latin typeface="Arial"/>
                <a:ea typeface="Arial Unicode MS"/>
              </a:rPr>
              <a:t>Il giudizio di “idoneità” o “convenienza” presenta ampi profili di discrezionalità e perciò la giurisprudenza ha sempre ritenuto che esso dovesse essere supportato da un’adeguata istruttoria e da una congrua motivazione </a:t>
            </a:r>
            <a:r>
              <a:rPr b="0" lang="it-IT" sz="1600" spc="-1" strike="noStrike">
                <a:solidFill>
                  <a:srgbClr val="000000"/>
                </a:solidFill>
                <a:latin typeface="Arial"/>
                <a:ea typeface="Arial Unicode MS"/>
              </a:rPr>
              <a:t>(</a:t>
            </a:r>
            <a:r>
              <a:rPr b="1" lang="it-IT" sz="1600" spc="-1" strike="noStrike">
                <a:solidFill>
                  <a:srgbClr val="000000"/>
                </a:solidFill>
                <a:latin typeface="Arial"/>
                <a:ea typeface="Arial Unicode MS"/>
              </a:rPr>
              <a:t>Consiglio di Stato sez. V 30/11/2007 n. 6137;</a:t>
            </a:r>
            <a:r>
              <a:rPr b="0" lang="it-IT" sz="1600" spc="-1" strike="noStrike">
                <a:solidFill>
                  <a:srgbClr val="000000"/>
                </a:solidFill>
                <a:latin typeface="Arial"/>
                <a:ea typeface="Arial Unicode MS"/>
              </a:rPr>
              <a:t> </a:t>
            </a:r>
            <a:r>
              <a:rPr b="1" lang="it-IT" sz="1600" spc="-1" strike="noStrike">
                <a:solidFill>
                  <a:srgbClr val="000000"/>
                </a:solidFill>
                <a:latin typeface="Arial"/>
                <a:ea typeface="Arial Unicode MS"/>
              </a:rPr>
              <a:t>Consiglio di Stato sez. V 13/11/2002 n. 6291</a:t>
            </a:r>
            <a:r>
              <a:rPr b="0" lang="it-IT" sz="1600" spc="-1" strike="noStrike">
                <a:solidFill>
                  <a:srgbClr val="000000"/>
                </a:solidFill>
                <a:latin typeface="Arial"/>
                <a:ea typeface="Arial Unicode MS"/>
              </a:rPr>
              <a:t>). </a:t>
            </a:r>
            <a:endParaRPr b="0" lang="it-IT" sz="1600" spc="-1" strike="noStrike">
              <a:latin typeface="Arial"/>
            </a:endParaRPr>
          </a:p>
        </p:txBody>
      </p:sp>
    </p:spTree>
  </p:cSld>
  <p:timing>
    <p:tnLst>
      <p:par>
        <p:cTn id="643" dur="indefinite" restart="never" nodeType="tmRoot">
          <p:childTnLst>
            <p:seq>
              <p:cTn id="644" dur="indefinite" nodeType="mainSeq">
                <p:childTnLst>
                  <p:par>
                    <p:cTn id="645" nodeType="clickEffect" fill="hold">
                      <p:stCondLst>
                        <p:cond delay="0"/>
                      </p:stCondLst>
                      <p:childTnLst>
                        <p:par>
                          <p:cTn id="646" nodeType="withEffect" fill="hold">
                            <p:stCondLst>
                              <p:cond delay="0"/>
                            </p:stCondLst>
                            <p:childTnLst>
                              <p:par>
                                <p:cTn id="647" nodeType="afterEffect" fill="hold" presetClass="entr" presetID="1">
                                  <p:stCondLst>
                                    <p:cond delay="0"/>
                                  </p:stCondLst>
                                  <p:childTnLst>
                                    <p:set>
                                      <p:cBhvr>
                                        <p:cTn id="648"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483"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comma 10: i costi della manodopera e gli oneri aziendali di sicurezza</a:t>
            </a:r>
            <a:endParaRPr b="0" lang="it-IT" sz="2800" spc="-1" strike="noStrike">
              <a:latin typeface="Arial"/>
            </a:endParaRPr>
          </a:p>
        </p:txBody>
      </p:sp>
      <p:sp>
        <p:nvSpPr>
          <p:cNvPr id="484"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it-IT" sz="2000" spc="-1" strike="noStrike">
                <a:solidFill>
                  <a:srgbClr val="000000"/>
                </a:solidFill>
                <a:latin typeface="Arial"/>
                <a:ea typeface="DejaVu Sans"/>
              </a:rPr>
              <a:t>(...)</a:t>
            </a:r>
            <a:endParaRPr b="0" lang="it-IT" sz="2000" spc="-1" strike="noStrike">
              <a:latin typeface="Arial"/>
            </a:endParaRPr>
          </a:p>
          <a:p>
            <a:pPr>
              <a:lnSpc>
                <a:spcPct val="100000"/>
              </a:lnSpc>
            </a:pPr>
            <a:r>
              <a:rPr b="0" lang="it-IT" sz="1600" spc="-1" strike="sngStrike">
                <a:solidFill>
                  <a:srgbClr val="000000"/>
                </a:solidFill>
                <a:latin typeface="Arial"/>
                <a:ea typeface="DejaVu Sans"/>
              </a:rPr>
              <a:t>10. Nell'offerta economica l'operatore deve indicare i propri costi oneri aziendali concernenti l'adempimento delle disposizioni in materia di salute e sicurezza sui luoghi di lavoro</a:t>
            </a:r>
            <a:r>
              <a:rPr b="0" lang="it-IT" sz="1600" spc="-1" strike="noStrike">
                <a:solidFill>
                  <a:srgbClr val="000000"/>
                </a:solidFill>
                <a:latin typeface="Arial"/>
                <a:ea typeface="DejaVu Sans"/>
              </a:rPr>
              <a:t>.</a:t>
            </a:r>
            <a:endParaRPr b="0" lang="it-IT" sz="1600" spc="-1" strike="noStrike">
              <a:latin typeface="Arial"/>
            </a:endParaRPr>
          </a:p>
          <a:p>
            <a:pPr>
              <a:lnSpc>
                <a:spcPct val="100000"/>
              </a:lnSpc>
            </a:pPr>
            <a:br/>
            <a:r>
              <a:rPr b="1" lang="it-IT" sz="1600" spc="-1" strike="noStrike">
                <a:solidFill>
                  <a:srgbClr val="4f81bd"/>
                </a:solidFill>
                <a:latin typeface="Arial"/>
                <a:ea typeface="DejaVu Sans"/>
              </a:rPr>
              <a:t>10. Nell'offerta economica l'operatore deve indicare i propri costi della manodopera e gli oneri aziendali concernenti l'adempimento delle disposizioni in materia di salute e sicurezza sui luoghi di lavoro ad esclusione delle forniture senza posa in opera, dei servizi di natura intellettuale e degli affidamenti ai sensi dell'</a:t>
            </a:r>
            <a:r>
              <a:rPr b="1" lang="it-IT" sz="1600" spc="-1" strike="noStrike" u="sng">
                <a:solidFill>
                  <a:srgbClr val="0000ff"/>
                </a:solidFill>
                <a:uFill>
                  <a:solidFill>
                    <a:srgbClr val="ffffff"/>
                  </a:solidFill>
                </a:uFill>
                <a:latin typeface="Arial"/>
                <a:ea typeface="DejaVu Sans"/>
                <a:hlinkClick r:id="rId1"/>
              </a:rPr>
              <a:t>articolo 36, comma 2, lettera a)</a:t>
            </a:r>
            <a:r>
              <a:rPr b="1" lang="it-IT" sz="1600" spc="-1" strike="noStrike">
                <a:solidFill>
                  <a:srgbClr val="4f81bd"/>
                </a:solidFill>
                <a:latin typeface="Arial"/>
                <a:ea typeface="DejaVu Sans"/>
              </a:rPr>
              <a:t>. Le stazioni appaltanti, relativamente ai costi della manodopera, prima dell'aggiudicazione procedono a verificare il rispetto di quanto previsto all'</a:t>
            </a:r>
            <a:r>
              <a:rPr b="1" lang="it-IT" sz="1600" spc="-1" strike="noStrike" u="sng">
                <a:solidFill>
                  <a:srgbClr val="0000ff"/>
                </a:solidFill>
                <a:uFill>
                  <a:solidFill>
                    <a:srgbClr val="ffffff"/>
                  </a:solidFill>
                </a:uFill>
                <a:latin typeface="Arial"/>
                <a:ea typeface="DejaVu Sans"/>
                <a:hlinkClick r:id="rId2"/>
              </a:rPr>
              <a:t>articolo 97, comma 5, lettera d)</a:t>
            </a:r>
            <a:r>
              <a:rPr b="1" lang="it-IT" sz="1600" spc="-1" strike="noStrike">
                <a:solidFill>
                  <a:srgbClr val="4f81bd"/>
                </a:solidFill>
                <a:latin typeface="Arial"/>
                <a:ea typeface="DejaVu Sans"/>
              </a:rPr>
              <a:t>.</a:t>
            </a:r>
            <a:endParaRPr b="0" lang="it-IT" sz="1600" spc="-1" strike="noStrike">
              <a:latin typeface="Arial"/>
            </a:endParaRPr>
          </a:p>
          <a:p>
            <a:pPr>
              <a:lnSpc>
                <a:spcPct val="100000"/>
              </a:lnSpc>
            </a:pPr>
            <a:endParaRPr b="0" lang="it-IT" sz="1600" spc="-1" strike="noStrike">
              <a:latin typeface="Arial"/>
            </a:endParaRPr>
          </a:p>
          <a:p>
            <a:pPr>
              <a:lnSpc>
                <a:spcPct val="100000"/>
              </a:lnSpc>
            </a:pPr>
            <a:r>
              <a:rPr b="1" i="1" lang="it-IT" sz="1600" spc="-1" strike="noStrike">
                <a:solidFill>
                  <a:srgbClr val="ff0000"/>
                </a:solidFill>
                <a:latin typeface="Arial"/>
                <a:ea typeface="DejaVu Sans"/>
              </a:rPr>
              <a:t>[Lo stato della giurisprudenza sul punto]</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spTree>
  </p:cSld>
  <p:timing>
    <p:tnLst>
      <p:par>
        <p:cTn id="649" dur="indefinite" restart="never" nodeType="tmRoot">
          <p:childTnLst>
            <p:seq>
              <p:cTn id="650" dur="indefinite" nodeType="mainSeq">
                <p:childTnLst>
                  <p:par>
                    <p:cTn id="651" fill="hold">
                      <p:stCondLst>
                        <p:cond delay="0"/>
                      </p:stCondLst>
                      <p:childTnLst>
                        <p:par>
                          <p:cTn id="652" fill="hold">
                            <p:stCondLst>
                              <p:cond delay="0"/>
                            </p:stCondLst>
                            <p:childTnLst>
                              <p:par>
                                <p:cTn id="653" nodeType="afterEffect" fill="hold" presetClass="entr">
                                  <p:stCondLst>
                                    <p:cond delay="0"/>
                                  </p:stCondLst>
                                  <p:childTnLst>
                                    <p:set>
                                      <p:cBhvr>
                                        <p:cTn id="654" dur="1" fill="hold">
                                          <p:stCondLst>
                                            <p:cond delay="0"/>
                                          </p:stCondLst>
                                        </p:cTn>
                                        <p:tgtEl>
                                          <p:spTgt spid="483"/>
                                        </p:tgtEl>
                                        <p:attrNameLst>
                                          <p:attrName>style.visibility</p:attrName>
                                        </p:attrNameLst>
                                      </p:cBhvr>
                                      <p:to>
                                        <p:strVal val="visible"/>
                                      </p:to>
                                    </p:set>
                                  </p:childTnLst>
                                </p:cTn>
                              </p:par>
                            </p:childTnLst>
                          </p:cTn>
                        </p:par>
                      </p:childTnLst>
                    </p:cTn>
                  </p:par>
                  <p:par>
                    <p:cTn id="655" fill="hold">
                      <p:stCondLst>
                        <p:cond delay="indefinite"/>
                      </p:stCondLst>
                      <p:childTnLst>
                        <p:par>
                          <p:cTn id="656" fill="hold">
                            <p:stCondLst>
                              <p:cond delay="0"/>
                            </p:stCondLst>
                            <p:childTnLst>
                              <p:par>
                                <p:cTn id="657" nodeType="clickEffect" fill="hold" presetClass="entr">
                                  <p:stCondLst>
                                    <p:cond delay="0"/>
                                  </p:stCondLst>
                                  <p:childTnLst>
                                    <p:set>
                                      <p:cBhvr>
                                        <p:cTn id="658" dur="1" fill="hold">
                                          <p:stCondLst>
                                            <p:cond delay="0"/>
                                          </p:stCondLst>
                                        </p:cTn>
                                        <p:tgtEl>
                                          <p:spTgt spid="484">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486"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comma 10: i costi della manodopera</a:t>
            </a:r>
            <a:endParaRPr b="0" lang="it-IT" sz="2800" spc="-1" strike="noStrike">
              <a:latin typeface="Arial"/>
            </a:endParaRPr>
          </a:p>
        </p:txBody>
      </p:sp>
      <p:sp>
        <p:nvSpPr>
          <p:cNvPr id="487"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it-IT" sz="2000" spc="-1" strike="noStrike">
                <a:solidFill>
                  <a:srgbClr val="000000"/>
                </a:solidFill>
                <a:latin typeface="Arial"/>
                <a:ea typeface="DejaVu Sans"/>
              </a:rPr>
              <a:t>La norma impone alle stazioni appaltanti, di procedere prima dell’aggiudicazione a verificare il rispetto “di quanto previsto all'</a:t>
            </a:r>
            <a:r>
              <a:rPr b="0" lang="it-IT" sz="2000" spc="-1" strike="noStrike" u="sng">
                <a:solidFill>
                  <a:srgbClr val="0000ff"/>
                </a:solidFill>
                <a:uFill>
                  <a:solidFill>
                    <a:srgbClr val="ffffff"/>
                  </a:solidFill>
                </a:uFill>
                <a:latin typeface="Arial"/>
                <a:ea typeface="DejaVu Sans"/>
                <a:hlinkClick r:id="rId1"/>
              </a:rPr>
              <a:t>articolo 97, comma 5, lettera d)</a:t>
            </a:r>
            <a:r>
              <a:rPr b="0" lang="it-IT" sz="2000" spc="-1" strike="noStrike">
                <a:solidFill>
                  <a:srgbClr val="000000"/>
                </a:solidFill>
                <a:latin typeface="Arial"/>
                <a:ea typeface="DejaVu Sans"/>
              </a:rPr>
              <a:t>” cioè il rispetto dei minimi salariali retributivi indicati nelle apposite tabelle ministeriali. </a:t>
            </a:r>
            <a:endParaRPr b="0" lang="it-IT" sz="2000" spc="-1" strike="noStrike">
              <a:latin typeface="Arial"/>
            </a:endParaRPr>
          </a:p>
          <a:p>
            <a:pPr>
              <a:lnSpc>
                <a:spcPct val="100000"/>
              </a:lnSpc>
            </a:pPr>
            <a:r>
              <a:rPr b="0" lang="it-IT" sz="2000" spc="-1" strike="noStrike">
                <a:solidFill>
                  <a:srgbClr val="000000"/>
                </a:solidFill>
                <a:latin typeface="Arial"/>
                <a:ea typeface="DejaVu Sans"/>
              </a:rPr>
              <a:t>E’ stato notato da più parti, non da ultimo dalla </a:t>
            </a:r>
            <a:r>
              <a:rPr b="1" lang="it-IT" sz="2000" spc="-1" strike="noStrike">
                <a:solidFill>
                  <a:srgbClr val="000000"/>
                </a:solidFill>
                <a:latin typeface="Arial"/>
                <a:ea typeface="DejaVu Sans"/>
              </a:rPr>
              <a:t>Commissione speciale del 22 marzo 2017, nel pare n. 872</a:t>
            </a:r>
            <a:r>
              <a:rPr b="0" lang="it-IT" sz="2000" spc="-1" strike="noStrike">
                <a:solidFill>
                  <a:srgbClr val="000000"/>
                </a:solidFill>
                <a:latin typeface="Arial"/>
                <a:ea typeface="DejaVu Sans"/>
              </a:rPr>
              <a:t> sul decreto correttivo, che la norma è quantomeno mal formulata o crea un “forte irrigidimento”, e quantomeno, a nostro pare, è contraria ai principi comunitari in quanto si risolve in una esclusione automatica, </a:t>
            </a:r>
            <a:r>
              <a:rPr b="0" i="1" lang="it-IT" sz="2000" spc="-1" strike="noStrike">
                <a:solidFill>
                  <a:srgbClr val="000000"/>
                </a:solidFill>
                <a:latin typeface="Arial"/>
                <a:ea typeface="DejaVu Sans"/>
              </a:rPr>
              <a:t>iuris et de iure</a:t>
            </a:r>
            <a:r>
              <a:rPr b="0" lang="it-IT" sz="2000" spc="-1" strike="noStrike">
                <a:solidFill>
                  <a:srgbClr val="000000"/>
                </a:solidFill>
                <a:latin typeface="Arial"/>
                <a:ea typeface="DejaVu Sans"/>
              </a:rPr>
              <a:t>, delle offerte con costi del lavoro inferiori ai minimi tabellari ministeriali (che riportano, com’è noto, un costo </a:t>
            </a:r>
            <a:r>
              <a:rPr b="0" i="1" lang="it-IT" sz="2000" spc="-1" strike="noStrike">
                <a:solidFill>
                  <a:srgbClr val="000000"/>
                </a:solidFill>
                <a:latin typeface="Arial"/>
                <a:ea typeface="DejaVu Sans"/>
              </a:rPr>
              <a:t>medio</a:t>
            </a:r>
            <a:r>
              <a:rPr b="0" lang="it-IT" sz="2000" spc="-1" strike="noStrike">
                <a:solidFill>
                  <a:srgbClr val="000000"/>
                </a:solidFill>
                <a:latin typeface="Arial"/>
                <a:ea typeface="DejaVu Sans"/>
              </a:rPr>
              <a:t> del lavoro), poiché impedisce le giustificazioni che invece sino ad ora sono state consentite (da consolidata giurisprudenza) nel caso di costo del lavoro inferiore al costo orario medio, purché non inferiore ai minimi salariali.</a:t>
            </a:r>
            <a:endParaRPr b="0" lang="it-IT" sz="2000" spc="-1" strike="noStrike">
              <a:latin typeface="Arial"/>
            </a:endParaRPr>
          </a:p>
        </p:txBody>
      </p:sp>
    </p:spTree>
  </p:cSld>
  <p:timing>
    <p:tnLst>
      <p:par>
        <p:cTn id="659" dur="indefinite" restart="never" nodeType="tmRoot">
          <p:childTnLst>
            <p:seq>
              <p:cTn id="660" dur="indefinite" nodeType="mainSeq">
                <p:childTnLst>
                  <p:par>
                    <p:cTn id="661" fill="hold">
                      <p:stCondLst>
                        <p:cond delay="0"/>
                      </p:stCondLst>
                      <p:childTnLst>
                        <p:par>
                          <p:cTn id="662" fill="hold">
                            <p:stCondLst>
                              <p:cond delay="0"/>
                            </p:stCondLst>
                            <p:childTnLst>
                              <p:par>
                                <p:cTn id="663" nodeType="afterEffect" fill="hold" presetClass="entr">
                                  <p:stCondLst>
                                    <p:cond delay="0"/>
                                  </p:stCondLst>
                                  <p:childTnLst>
                                    <p:set>
                                      <p:cBhvr>
                                        <p:cTn id="664" dur="1" fill="hold">
                                          <p:stCondLst>
                                            <p:cond delay="0"/>
                                          </p:stCondLst>
                                        </p:cTn>
                                        <p:tgtEl>
                                          <p:spTgt spid="486"/>
                                        </p:tgtEl>
                                        <p:attrNameLst>
                                          <p:attrName>style.visibility</p:attrName>
                                        </p:attrNameLst>
                                      </p:cBhvr>
                                      <p:to>
                                        <p:strVal val="visible"/>
                                      </p:to>
                                    </p:set>
                                  </p:childTnLst>
                                </p:cTn>
                              </p:par>
                            </p:childTnLst>
                          </p:cTn>
                        </p:par>
                      </p:childTnLst>
                    </p:cTn>
                  </p:par>
                  <p:par>
                    <p:cTn id="665" fill="hold">
                      <p:stCondLst>
                        <p:cond delay="indefinite"/>
                      </p:stCondLst>
                      <p:childTnLst>
                        <p:par>
                          <p:cTn id="666" fill="hold">
                            <p:stCondLst>
                              <p:cond delay="0"/>
                            </p:stCondLst>
                            <p:childTnLst>
                              <p:par>
                                <p:cTn id="667" nodeType="clickEffect" fill="hold" presetClass="entr">
                                  <p:stCondLst>
                                    <p:cond delay="0"/>
                                  </p:stCondLst>
                                  <p:childTnLst>
                                    <p:set>
                                      <p:cBhvr>
                                        <p:cTn id="668" dur="1" fill="hold">
                                          <p:stCondLst>
                                            <p:cond delay="0"/>
                                          </p:stCondLst>
                                        </p:cTn>
                                        <p:tgtEl>
                                          <p:spTgt spid="487">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489"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comma 10: i costi della manodopera</a:t>
            </a:r>
            <a:endParaRPr b="0" lang="it-IT" sz="2800" spc="-1" strike="noStrike">
              <a:latin typeface="Arial"/>
            </a:endParaRPr>
          </a:p>
        </p:txBody>
      </p:sp>
      <p:sp>
        <p:nvSpPr>
          <p:cNvPr id="490"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it-IT" sz="2000" spc="-1" strike="noStrike">
                <a:solidFill>
                  <a:srgbClr val="000000"/>
                </a:solidFill>
                <a:latin typeface="Arial"/>
                <a:ea typeface="DejaVu Sans"/>
              </a:rPr>
              <a:t>T.A.R. Lazio, sez. I ter, sentenza del 30 dicembre 2016, n. 12873</a:t>
            </a:r>
            <a:r>
              <a:rPr b="0" lang="it-IT" sz="2000" spc="-1" strike="noStrike">
                <a:solidFill>
                  <a:srgbClr val="000000"/>
                </a:solidFill>
                <a:latin typeface="Arial"/>
                <a:ea typeface="DejaVu Sans"/>
              </a:rPr>
              <a:t>: </a:t>
            </a:r>
            <a:r>
              <a:rPr b="0" lang="it-IT" sz="1800" spc="-1" strike="noStrike">
                <a:solidFill>
                  <a:srgbClr val="000000"/>
                </a:solidFill>
                <a:latin typeface="Arial"/>
                <a:ea typeface="DejaVu Sans"/>
              </a:rPr>
              <a:t>&lt;&lt;Le tabelle ministeriali stabiliscono il costo medio orario del lavoro che è cosa ben diversa dal trattamento minimo salariale stabilito dalla legge o dalla contrattazione collettiva, al quale solo si riferisce la previsione d’inderogabilità di cui all’art. 97, comma 6, d. lgs. n. 50/2016 (…). Sulla base di tali considerazioni la giurisprudenza è giunta così ad affermare, con orientamento non solo consolidato ma di perdurante valore, a parere di questo collegio, anche sotto la vigenza del nuovo codice appalti, “che i costi medi della manodopera, indicati nelle tabelle ministeriali, non assumono valore di parametro assoluto ed inderogabile, ma svolgono una funzione indicativa, suscettibile di scostamento in relazione a valutazioni statistiche ed analisi aziendali evidenzianti una particolare organizzazione in grado di giustificare la sostenibilità di costi inferiori “(Cons. Stato Sez. V, 13 marzo 2014, n. 1176; cfr. Cons. St., sez. V, 14 giugno 2013, n. 3314 e sez. IV, 22 marzo 2013, n. 1633). Esprimendo solo una funzione di parametro di riferimento è allora possibile discostarsi da tali costi, in sede di giustificazioni dell'anomalia, sulla scorta di una dimostrazione puntuale e rigorosa (cfr. T.A.R. Roma, sez. II, 05 agosto 2016, n. 9182)&gt;&gt;. </a:t>
            </a:r>
            <a:endParaRPr b="0" lang="it-IT" sz="1800" spc="-1" strike="noStrike">
              <a:latin typeface="Arial"/>
            </a:endParaRPr>
          </a:p>
        </p:txBody>
      </p:sp>
    </p:spTree>
  </p:cSld>
  <p:timing>
    <p:tnLst>
      <p:par>
        <p:cTn id="669" dur="indefinite" restart="never" nodeType="tmRoot">
          <p:childTnLst>
            <p:seq>
              <p:cTn id="670" dur="indefinite" nodeType="mainSeq">
                <p:childTnLst>
                  <p:par>
                    <p:cTn id="671" fill="hold">
                      <p:stCondLst>
                        <p:cond delay="0"/>
                      </p:stCondLst>
                      <p:childTnLst>
                        <p:par>
                          <p:cTn id="672" fill="hold">
                            <p:stCondLst>
                              <p:cond delay="0"/>
                            </p:stCondLst>
                            <p:childTnLst>
                              <p:par>
                                <p:cTn id="673" nodeType="afterEffect" fill="hold" presetClass="entr">
                                  <p:stCondLst>
                                    <p:cond delay="0"/>
                                  </p:stCondLst>
                                  <p:childTnLst>
                                    <p:set>
                                      <p:cBhvr>
                                        <p:cTn id="674" dur="1" fill="hold">
                                          <p:stCondLst>
                                            <p:cond delay="0"/>
                                          </p:stCondLst>
                                        </p:cTn>
                                        <p:tgtEl>
                                          <p:spTgt spid="489"/>
                                        </p:tgtEl>
                                        <p:attrNameLst>
                                          <p:attrName>style.visibility</p:attrName>
                                        </p:attrNameLst>
                                      </p:cBhvr>
                                      <p:to>
                                        <p:strVal val="visible"/>
                                      </p:to>
                                    </p:set>
                                  </p:childTnLst>
                                </p:cTn>
                              </p:par>
                            </p:childTnLst>
                          </p:cTn>
                        </p:par>
                      </p:childTnLst>
                    </p:cTn>
                  </p:par>
                  <p:par>
                    <p:cTn id="675" fill="hold">
                      <p:stCondLst>
                        <p:cond delay="indefinite"/>
                      </p:stCondLst>
                      <p:childTnLst>
                        <p:par>
                          <p:cTn id="676" fill="hold">
                            <p:stCondLst>
                              <p:cond delay="0"/>
                            </p:stCondLst>
                            <p:childTnLst>
                              <p:par>
                                <p:cTn id="677" nodeType="clickEffect" fill="hold" presetClass="entr">
                                  <p:stCondLst>
                                    <p:cond delay="0"/>
                                  </p:stCondLst>
                                  <p:childTnLst>
                                    <p:set>
                                      <p:cBhvr>
                                        <p:cTn id="678" dur="1" fill="hold">
                                          <p:stCondLst>
                                            <p:cond delay="0"/>
                                          </p:stCondLst>
                                        </p:cTn>
                                        <p:tgtEl>
                                          <p:spTgt spid="490">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492"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comma 10: i costi della manodopera</a:t>
            </a:r>
            <a:endParaRPr b="0" lang="it-IT" sz="2800" spc="-1" strike="noStrike">
              <a:latin typeface="Arial"/>
            </a:endParaRPr>
          </a:p>
        </p:txBody>
      </p:sp>
      <p:sp>
        <p:nvSpPr>
          <p:cNvPr id="493"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it-IT" sz="2000" spc="-1" strike="noStrike">
                <a:solidFill>
                  <a:srgbClr val="ff0000"/>
                </a:solidFill>
                <a:latin typeface="PT Serif"/>
                <a:ea typeface="DejaVu Sans"/>
              </a:rPr>
              <a:t>(!)</a:t>
            </a:r>
            <a:r>
              <a:rPr b="1" lang="it-IT" sz="2000" spc="-1" strike="noStrike">
                <a:solidFill>
                  <a:srgbClr val="000000"/>
                </a:solidFill>
                <a:latin typeface="PT Serif"/>
                <a:ea typeface="DejaVu Sans"/>
              </a:rPr>
              <a:t> TAR Toscana Firenze sez. II 1/2/2019 n. 165</a:t>
            </a:r>
            <a:r>
              <a:rPr b="0" lang="it-IT" sz="2000" spc="-1" strike="noStrike">
                <a:solidFill>
                  <a:srgbClr val="000000"/>
                </a:solidFill>
                <a:latin typeface="Arial"/>
                <a:ea typeface="DejaVu Sans"/>
              </a:rPr>
              <a:t>: </a:t>
            </a:r>
            <a:r>
              <a:rPr b="0" lang="it-IT" sz="1800" spc="-1" strike="noStrike">
                <a:solidFill>
                  <a:srgbClr val="000000"/>
                </a:solidFill>
                <a:latin typeface="Arial"/>
                <a:ea typeface="DejaVu Sans"/>
              </a:rPr>
              <a:t>&lt;&lt; (…)Per tale verifica la disposizione non richiede alcun contraddittorio né, men che meno, che venga attivato il procedimento di verifica delle offerte anormalmente basse. La norma di rinvio è contenuta nell’articolo 97 del d.lgs. n. 50/2016 che disciplina detto procedimento; il rinvio però è limitato al disposto di cui al comma 5, lett. d), di tale articolo e, pertanto, non può essere interpretato nel senso che occorre attivare comunque il procedimento citato. Detto rinvio va invece interpretato nel senso che prima dell’aggiudicazione le stazioni appaltanti devono verificare il rispetto, da parte dell’offerta vincitrice, dei minimi salariali indicati nelle tabelle ministeriali. Laddove la verifica dia esito negativo, la disposizione di cui all’articolo 95, comma 10, richiamata non prevede l’istituzione di alcun contraddittorio e deve quindi ritenersi che l’offerta vada irrimediabilmente esclusa, come previsto dall’articolo 97, comma 5 (cui rinvia l’art. 96, comma10) a norma del quale l’accertamento che l’anomalia dell’offerta deriva da un costo del personale inferiore ai minimi tabellari ne determina senz’altro l’esclusione.&gt;&gt;. </a:t>
            </a:r>
            <a:endParaRPr b="0" lang="it-IT" sz="1800" spc="-1" strike="noStrike">
              <a:latin typeface="Arial"/>
            </a:endParaRPr>
          </a:p>
        </p:txBody>
      </p:sp>
    </p:spTree>
  </p:cSld>
  <p:timing>
    <p:tnLst>
      <p:par>
        <p:cTn id="679" dur="indefinite" restart="never" nodeType="tmRoot">
          <p:childTnLst>
            <p:seq>
              <p:cTn id="680" dur="indefinite" nodeType="mainSeq">
                <p:childTnLst>
                  <p:par>
                    <p:cTn id="681" fill="hold">
                      <p:stCondLst>
                        <p:cond delay="0"/>
                      </p:stCondLst>
                      <p:childTnLst>
                        <p:par>
                          <p:cTn id="682" fill="hold">
                            <p:stCondLst>
                              <p:cond delay="0"/>
                            </p:stCondLst>
                            <p:childTnLst>
                              <p:par>
                                <p:cTn id="683" nodeType="afterEffect" fill="hold" presetClass="entr">
                                  <p:stCondLst>
                                    <p:cond delay="0"/>
                                  </p:stCondLst>
                                  <p:childTnLst>
                                    <p:set>
                                      <p:cBhvr>
                                        <p:cTn id="684" dur="1" fill="hold">
                                          <p:stCondLst>
                                            <p:cond delay="0"/>
                                          </p:stCondLst>
                                        </p:cTn>
                                        <p:tgtEl>
                                          <p:spTgt spid="492"/>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nodeType="clickEffect" fill="hold" presetClass="entr">
                                  <p:stCondLst>
                                    <p:cond delay="0"/>
                                  </p:stCondLst>
                                  <p:childTnLst>
                                    <p:set>
                                      <p:cBhvr>
                                        <p:cTn id="688" dur="1" fill="hold">
                                          <p:stCondLst>
                                            <p:cond delay="0"/>
                                          </p:stCondLst>
                                        </p:cTn>
                                        <p:tgtEl>
                                          <p:spTgt spid="493">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495"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 10: gli oneri aziendali della sicurezza</a:t>
            </a:r>
            <a:endParaRPr b="0" lang="it-IT" sz="2800" spc="-1" strike="noStrike">
              <a:latin typeface="Arial"/>
            </a:endParaRPr>
          </a:p>
        </p:txBody>
      </p:sp>
      <p:sp>
        <p:nvSpPr>
          <p:cNvPr id="496"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it-IT" sz="2000" spc="-1" strike="noStrike">
                <a:solidFill>
                  <a:srgbClr val="000000"/>
                </a:solidFill>
                <a:latin typeface="Arial"/>
                <a:ea typeface="DejaVu Sans"/>
              </a:rPr>
              <a:t>L’obbligo di indicazione degli </a:t>
            </a:r>
            <a:r>
              <a:rPr b="1" lang="it-IT" sz="2000" spc="-1" strike="noStrike">
                <a:solidFill>
                  <a:srgbClr val="000000"/>
                </a:solidFill>
                <a:latin typeface="Arial"/>
                <a:ea typeface="DejaVu Sans"/>
              </a:rPr>
              <a:t>oneri aziendali di sicurezza</a:t>
            </a:r>
            <a:r>
              <a:rPr b="0" lang="it-IT" sz="2000" spc="-1" strike="noStrike">
                <a:solidFill>
                  <a:srgbClr val="000000"/>
                </a:solidFill>
                <a:latin typeface="Arial"/>
                <a:ea typeface="DejaVu Sans"/>
              </a:rPr>
              <a:t> di cui alla lettera b), si lega all’art. 97, comma 5, lett. c) (non richiamato nella disposizione) – </a:t>
            </a:r>
            <a:r>
              <a:rPr b="0" lang="it-IT" sz="2000" spc="-1" strike="noStrike" u="sng">
                <a:solidFill>
                  <a:srgbClr val="000000"/>
                </a:solidFill>
                <a:uFill>
                  <a:solidFill>
                    <a:srgbClr val="ffffff"/>
                  </a:solidFill>
                </a:uFill>
                <a:latin typeface="Arial"/>
                <a:ea typeface="DejaVu Sans"/>
              </a:rPr>
              <a:t>norma</a:t>
            </a:r>
            <a:r>
              <a:rPr b="0" lang="it-IT" sz="2000" spc="-1" strike="noStrike">
                <a:solidFill>
                  <a:srgbClr val="000000"/>
                </a:solidFill>
                <a:latin typeface="Arial"/>
                <a:ea typeface="DejaVu Sans"/>
              </a:rPr>
              <a:t>, si badi, </a:t>
            </a:r>
            <a:r>
              <a:rPr b="0" lang="it-IT" sz="2000" spc="-1" strike="noStrike" u="sng">
                <a:solidFill>
                  <a:srgbClr val="000000"/>
                </a:solidFill>
                <a:uFill>
                  <a:solidFill>
                    <a:srgbClr val="ffffff"/>
                  </a:solidFill>
                </a:uFill>
                <a:latin typeface="Arial"/>
                <a:ea typeface="DejaVu Sans"/>
              </a:rPr>
              <a:t>sulla valutazione dell’anomalia dell’offerta</a:t>
            </a:r>
            <a:r>
              <a:rPr b="0" lang="it-IT" sz="2000" spc="-1" strike="noStrike">
                <a:solidFill>
                  <a:srgbClr val="000000"/>
                </a:solidFill>
                <a:latin typeface="Arial"/>
                <a:ea typeface="DejaVu Sans"/>
              </a:rPr>
              <a:t> – che determina l’anomalia dell’offerta nel caso la stazione appaltante ne verifichi l’incongruità rispetto all'entità e alle caratteristiche dei lavori, dei servizi e delle forniture.</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1800" spc="-1" strike="noStrike">
                <a:solidFill>
                  <a:srgbClr val="000000"/>
                </a:solidFill>
                <a:latin typeface="Arial"/>
                <a:ea typeface="DejaVu Sans"/>
              </a:rPr>
              <a:t>La norma non risolve, a mio parere, né i problemi interpretativi sulla disposizione, né in particolare il problema, di non poco momento, dell’attivazione o meno del soccorso istruttorio di cui all’art. 83, comma 9, nel caso di omessa indicazione di tali oneri da parte del concorrente.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Uno dei temi di fondo concerne la qualificazione della specifica indicazione degli oneri di sicurezza aziendali come </a:t>
            </a:r>
            <a:r>
              <a:rPr b="0" lang="it-IT" sz="1800" spc="-1" strike="noStrike" u="sng">
                <a:solidFill>
                  <a:srgbClr val="000000"/>
                </a:solidFill>
                <a:uFill>
                  <a:solidFill>
                    <a:srgbClr val="ffffff"/>
                  </a:solidFill>
                </a:uFill>
                <a:latin typeface="Arial"/>
                <a:ea typeface="DejaVu Sans"/>
              </a:rPr>
              <a:t>elemento essenziale dell’offerta economica</a:t>
            </a:r>
            <a:r>
              <a:rPr b="0" lang="it-IT" sz="1800" spc="-1" strike="noStrike">
                <a:solidFill>
                  <a:srgbClr val="000000"/>
                </a:solidFill>
                <a:latin typeface="Arial"/>
                <a:ea typeface="DejaVu Sans"/>
              </a:rPr>
              <a:t>, tale da condurre all’esclusione del concorrente in caso di omissione.</a:t>
            </a:r>
            <a:endParaRPr b="0" lang="it-IT" sz="1800" spc="-1" strike="noStrike">
              <a:latin typeface="Arial"/>
            </a:endParaRPr>
          </a:p>
          <a:p>
            <a:pPr>
              <a:lnSpc>
                <a:spcPct val="100000"/>
              </a:lnSpc>
            </a:pPr>
            <a:endParaRPr b="0" lang="it-IT" sz="1800" spc="-1" strike="noStrike">
              <a:latin typeface="Arial"/>
            </a:endParaRPr>
          </a:p>
        </p:txBody>
      </p:sp>
    </p:spTree>
  </p:cSld>
  <p:timing>
    <p:tnLst>
      <p:par>
        <p:cTn id="689" dur="indefinite" restart="never" nodeType="tmRoot">
          <p:childTnLst>
            <p:seq>
              <p:cTn id="690" dur="indefinite" nodeType="mainSeq">
                <p:childTnLst>
                  <p:par>
                    <p:cTn id="691" fill="hold">
                      <p:stCondLst>
                        <p:cond delay="0"/>
                      </p:stCondLst>
                      <p:childTnLst>
                        <p:par>
                          <p:cTn id="692" fill="hold">
                            <p:stCondLst>
                              <p:cond delay="0"/>
                            </p:stCondLst>
                            <p:childTnLst>
                              <p:par>
                                <p:cTn id="693" nodeType="afterEffect" fill="hold" presetClass="entr">
                                  <p:stCondLst>
                                    <p:cond delay="0"/>
                                  </p:stCondLst>
                                  <p:childTnLst>
                                    <p:set>
                                      <p:cBhvr>
                                        <p:cTn id="694" dur="1" fill="hold">
                                          <p:stCondLst>
                                            <p:cond delay="0"/>
                                          </p:stCondLst>
                                        </p:cTn>
                                        <p:tgtEl>
                                          <p:spTgt spid="495"/>
                                        </p:tgtEl>
                                        <p:attrNameLst>
                                          <p:attrName>style.visibility</p:attrName>
                                        </p:attrNameLst>
                                      </p:cBhvr>
                                      <p:to>
                                        <p:strVal val="visible"/>
                                      </p:to>
                                    </p:set>
                                  </p:childTnLst>
                                </p:cTn>
                              </p:par>
                            </p:childTnLst>
                          </p:cTn>
                        </p:par>
                      </p:childTnLst>
                    </p:cTn>
                  </p:par>
                  <p:par>
                    <p:cTn id="695" fill="hold">
                      <p:stCondLst>
                        <p:cond delay="indefinite"/>
                      </p:stCondLst>
                      <p:childTnLst>
                        <p:par>
                          <p:cTn id="696" fill="hold">
                            <p:stCondLst>
                              <p:cond delay="0"/>
                            </p:stCondLst>
                            <p:childTnLst>
                              <p:par>
                                <p:cTn id="697" nodeType="clickEffect" fill="hold" presetClass="entr">
                                  <p:stCondLst>
                                    <p:cond delay="0"/>
                                  </p:stCondLst>
                                  <p:childTnLst>
                                    <p:set>
                                      <p:cBhvr>
                                        <p:cTn id="698" dur="1" fill="hold">
                                          <p:stCondLst>
                                            <p:cond delay="0"/>
                                          </p:stCondLst>
                                        </p:cTn>
                                        <p:tgtEl>
                                          <p:spTgt spid="496">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6553080" y="6248520"/>
            <a:ext cx="2127240" cy="450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0485B69A-8DFE-4D52-BDB2-91361216CB2F}"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498" name="CustomShape 2"/>
          <p:cNvSpPr/>
          <p:nvPr/>
        </p:nvSpPr>
        <p:spPr>
          <a:xfrm>
            <a:off x="457200" y="457200"/>
            <a:ext cx="8226360" cy="664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2800" spc="-1" strike="noStrike">
                <a:solidFill>
                  <a:srgbClr val="0000ee"/>
                </a:solidFill>
                <a:latin typeface="Times New Roman"/>
                <a:ea typeface="Segoe UI"/>
              </a:rPr>
              <a:t>IL CONTENZIOSO</a:t>
            </a:r>
            <a:endParaRPr b="0" lang="it-IT" sz="2800" spc="-1" strike="noStrike">
              <a:latin typeface="Arial"/>
            </a:endParaRPr>
          </a:p>
        </p:txBody>
      </p:sp>
      <p:sp>
        <p:nvSpPr>
          <p:cNvPr id="499" name="CustomShape 3"/>
          <p:cNvSpPr/>
          <p:nvPr/>
        </p:nvSpPr>
        <p:spPr>
          <a:xfrm>
            <a:off x="457200" y="1268280"/>
            <a:ext cx="8226360" cy="4595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500" name="Immagine 4" descr=""/>
          <p:cNvPicPr/>
          <p:nvPr/>
        </p:nvPicPr>
        <p:blipFill>
          <a:blip r:embed="rId1"/>
          <a:stretch/>
        </p:blipFill>
        <p:spPr>
          <a:xfrm>
            <a:off x="936000" y="1368000"/>
            <a:ext cx="7700760" cy="4964760"/>
          </a:xfrm>
          <a:prstGeom prst="rect">
            <a:avLst/>
          </a:prstGeom>
          <a:ln>
            <a:noFill/>
          </a:ln>
        </p:spPr>
      </p:pic>
    </p:spTree>
  </p:cSld>
  <p:timing>
    <p:tnLst>
      <p:par>
        <p:cTn id="699" dur="indefinite" restart="never" nodeType="tmRoot">
          <p:childTnLst>
            <p:seq>
              <p:cTn id="700" dur="indefinite" nodeType="mainSeq"/>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502"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 10: gli oneri aziendali della sicurezza</a:t>
            </a:r>
            <a:endParaRPr b="0" lang="it-IT" sz="2800" spc="-1" strike="noStrike">
              <a:latin typeface="Arial"/>
            </a:endParaRPr>
          </a:p>
        </p:txBody>
      </p:sp>
      <p:sp>
        <p:nvSpPr>
          <p:cNvPr id="503"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it-IT" sz="2000" spc="-1" strike="noStrike">
                <a:solidFill>
                  <a:srgbClr val="000000"/>
                </a:solidFill>
                <a:latin typeface="Arial"/>
                <a:ea typeface="DejaVu Sans"/>
              </a:rPr>
              <a:t>Una prima (prima del decreto correttivo del 2017) pronuncia dell’</a:t>
            </a:r>
            <a:r>
              <a:rPr b="1" lang="it-IT" sz="2000" spc="-1" strike="noStrike">
                <a:solidFill>
                  <a:srgbClr val="000000"/>
                </a:solidFill>
                <a:latin typeface="Arial"/>
                <a:ea typeface="DejaVu Sans"/>
              </a:rPr>
              <a:t>Adunanza Plenaria del Consiglio di Stato, 20 marzo 2015, n. 3</a:t>
            </a:r>
            <a:r>
              <a:rPr b="0" lang="it-IT" sz="2000" spc="-1" strike="noStrike">
                <a:solidFill>
                  <a:srgbClr val="000000"/>
                </a:solidFill>
                <a:latin typeface="Arial"/>
                <a:ea typeface="DejaVu Sans"/>
              </a:rPr>
              <a:t>,  ha ritenuto che &lt;&lt;</a:t>
            </a:r>
            <a:r>
              <a:rPr b="0" i="1" lang="it-IT" sz="2000" spc="-1" strike="noStrike">
                <a:solidFill>
                  <a:srgbClr val="000000"/>
                </a:solidFill>
                <a:latin typeface="Arial"/>
                <a:ea typeface="DejaVu Sans"/>
              </a:rPr>
              <a:t>Ai sensi dell’art. 46, comma 1-bis, del Codice, l’omessa specificazione nelle offerte per lavori dei costi di sicurezza interni configura un’ipotesi di &lt;&lt;mancato adempimento alle prescrizioni previste dal presente codice&gt;&gt; </a:t>
            </a:r>
            <a:r>
              <a:rPr b="0" lang="it-IT" sz="2000" spc="-1" strike="noStrike">
                <a:solidFill>
                  <a:srgbClr val="000000"/>
                </a:solidFill>
                <a:latin typeface="Arial"/>
                <a:ea typeface="DejaVu Sans"/>
              </a:rPr>
              <a:t>idoneo a determinare</a:t>
            </a:r>
            <a:r>
              <a:rPr b="0" i="1" lang="it-IT" sz="2000" spc="-1" strike="noStrike">
                <a:solidFill>
                  <a:srgbClr val="000000"/>
                </a:solidFill>
                <a:latin typeface="Arial"/>
                <a:ea typeface="DejaVu Sans"/>
              </a:rPr>
              <a:t> &lt;&lt;incertezza assoluta sul contenuto dell’offerta&gt;&gt;” per difetto di un suo elemento essenziale, e comporta perciò, anche se non prevista nella lex specialis, l’esclusione dalla procedura dell’offerta difettosa per l’inosservanza di un precetto a carattere imperativo che impone un determinato adempimento ai partecipanti alla gara (cfr. Cons. Stato, A.P. sentenza n. 9 del 2014), non sanabile con il potere di soccorso istruttorio della stazione appaltante, di cui al comma 1 del medesimo articolo, non potendosi consentire di integrare</a:t>
            </a:r>
            <a:r>
              <a:rPr b="0" lang="it-IT" sz="2000" spc="-1" strike="noStrike">
                <a:solidFill>
                  <a:srgbClr val="000000"/>
                </a:solidFill>
                <a:latin typeface="Arial"/>
                <a:ea typeface="DejaVu Sans"/>
              </a:rPr>
              <a:t> </a:t>
            </a:r>
            <a:r>
              <a:rPr b="0" i="1" lang="it-IT" sz="2000" spc="-1" strike="noStrike">
                <a:solidFill>
                  <a:srgbClr val="000000"/>
                </a:solidFill>
                <a:latin typeface="Arial"/>
                <a:ea typeface="DejaVu Sans"/>
              </a:rPr>
              <a:t>successivamente un’offerta dal contenuto inizialmente carente di un suo elemento essenziale.&gt;&gt;</a:t>
            </a:r>
            <a:endParaRPr b="0" lang="it-IT" sz="2000" spc="-1" strike="noStrike">
              <a:latin typeface="Arial"/>
            </a:endParaRPr>
          </a:p>
        </p:txBody>
      </p:sp>
    </p:spTree>
  </p:cSld>
  <p:timing>
    <p:tnLst>
      <p:par>
        <p:cTn id="701" dur="indefinite" restart="never" nodeType="tmRoot">
          <p:childTnLst>
            <p:seq>
              <p:cTn id="702" dur="indefinite" nodeType="mainSeq">
                <p:childTnLst>
                  <p:par>
                    <p:cTn id="703" fill="hold">
                      <p:stCondLst>
                        <p:cond delay="0"/>
                      </p:stCondLst>
                      <p:childTnLst>
                        <p:par>
                          <p:cTn id="704" fill="hold">
                            <p:stCondLst>
                              <p:cond delay="0"/>
                            </p:stCondLst>
                            <p:childTnLst>
                              <p:par>
                                <p:cTn id="705" nodeType="afterEffect" fill="hold" presetClass="entr">
                                  <p:stCondLst>
                                    <p:cond delay="0"/>
                                  </p:stCondLst>
                                  <p:childTnLst>
                                    <p:set>
                                      <p:cBhvr>
                                        <p:cTn id="706" dur="1" fill="hold">
                                          <p:stCondLst>
                                            <p:cond delay="0"/>
                                          </p:stCondLst>
                                        </p:cTn>
                                        <p:tgtEl>
                                          <p:spTgt spid="502"/>
                                        </p:tgtEl>
                                        <p:attrNameLst>
                                          <p:attrName>style.visibility</p:attrName>
                                        </p:attrNameLst>
                                      </p:cBhvr>
                                      <p:to>
                                        <p:strVal val="visible"/>
                                      </p:to>
                                    </p:set>
                                  </p:childTnLst>
                                </p:cTn>
                              </p:par>
                            </p:childTnLst>
                          </p:cTn>
                        </p:par>
                      </p:childTnLst>
                    </p:cTn>
                  </p:par>
                  <p:par>
                    <p:cTn id="707" fill="hold">
                      <p:stCondLst>
                        <p:cond delay="indefinite"/>
                      </p:stCondLst>
                      <p:childTnLst>
                        <p:par>
                          <p:cTn id="708" fill="hold">
                            <p:stCondLst>
                              <p:cond delay="0"/>
                            </p:stCondLst>
                            <p:childTnLst>
                              <p:par>
                                <p:cTn id="709" nodeType="clickEffect" fill="hold" presetClass="entr">
                                  <p:stCondLst>
                                    <p:cond delay="0"/>
                                  </p:stCondLst>
                                  <p:childTnLst>
                                    <p:set>
                                      <p:cBhvr>
                                        <p:cTn id="710" dur="1" fill="hold">
                                          <p:stCondLst>
                                            <p:cond delay="0"/>
                                          </p:stCondLst>
                                        </p:cTn>
                                        <p:tgtEl>
                                          <p:spTgt spid="503">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4C7FA58F-468B-4001-83E5-E16821D49029}"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27" name="CustomShape 2"/>
          <p:cNvSpPr/>
          <p:nvPr/>
        </p:nvSpPr>
        <p:spPr>
          <a:xfrm>
            <a:off x="457200" y="457200"/>
            <a:ext cx="8226000" cy="8074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2400" spc="-1" strike="noStrike">
                <a:solidFill>
                  <a:srgbClr val="0000ee"/>
                </a:solidFill>
                <a:latin typeface="Arial"/>
                <a:ea typeface="Arial Unicode MS"/>
              </a:rPr>
              <a:t>La fase transitoria (art. 216) e le abrogazioni (art. 217)</a:t>
            </a:r>
            <a:endParaRPr b="0" lang="it-IT" sz="2400" spc="-1" strike="noStrike">
              <a:latin typeface="Arial"/>
            </a:endParaRPr>
          </a:p>
        </p:txBody>
      </p:sp>
      <p:sp>
        <p:nvSpPr>
          <p:cNvPr id="328" name="CustomShape 3"/>
          <p:cNvSpPr/>
          <p:nvPr/>
        </p:nvSpPr>
        <p:spPr>
          <a:xfrm>
            <a:off x="453960" y="1268280"/>
            <a:ext cx="8226000" cy="4582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gn="just">
              <a:lnSpc>
                <a:spcPct val="100000"/>
              </a:lnSpc>
            </a:pPr>
            <a:endParaRPr b="0" lang="it-IT" sz="1800" spc="-1" strike="noStrike">
              <a:latin typeface="Arial"/>
            </a:endParaRPr>
          </a:p>
          <a:p>
            <a:pPr>
              <a:lnSpc>
                <a:spcPct val="100000"/>
              </a:lnSpc>
            </a:pPr>
            <a:r>
              <a:rPr b="1" lang="it-IT" sz="1600" spc="-1" strike="noStrike">
                <a:solidFill>
                  <a:srgbClr val="000000"/>
                </a:solidFill>
                <a:latin typeface="Arial"/>
                <a:ea typeface="Arial Unicode MS"/>
              </a:rPr>
              <a:t>Art. 217 – LE ABROGAZIONI</a:t>
            </a:r>
            <a:endParaRPr b="0" lang="it-IT" sz="1600" spc="-1" strike="noStrike">
              <a:latin typeface="Arial"/>
            </a:endParaRPr>
          </a:p>
          <a:p>
            <a:pPr algn="just">
              <a:lnSpc>
                <a:spcPct val="100000"/>
              </a:lnSpc>
            </a:pP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Dal  </a:t>
            </a:r>
            <a:r>
              <a:rPr b="1" lang="it-IT" sz="1600" spc="-1" strike="noStrike">
                <a:solidFill>
                  <a:srgbClr val="000000"/>
                </a:solidFill>
                <a:latin typeface="Arial"/>
                <a:ea typeface="Times New Roman"/>
              </a:rPr>
              <a:t>19 aprile 2016</a:t>
            </a:r>
            <a:r>
              <a:rPr b="0" lang="it-IT" sz="1600" spc="-1" strike="noStrike">
                <a:solidFill>
                  <a:srgbClr val="000000"/>
                </a:solidFill>
                <a:latin typeface="Arial"/>
                <a:ea typeface="Times New Roman"/>
              </a:rPr>
              <a:t> è abrogato l'intero </a:t>
            </a:r>
            <a:r>
              <a:rPr b="0" lang="it-IT" sz="1600" spc="-1" strike="noStrike" u="sng">
                <a:solidFill>
                  <a:srgbClr val="000000"/>
                </a:solidFill>
                <a:uFill>
                  <a:solidFill>
                    <a:srgbClr val="ffffff"/>
                  </a:solidFill>
                </a:uFill>
                <a:latin typeface="Arial"/>
                <a:ea typeface="Times New Roman"/>
              </a:rPr>
              <a:t>vecchio Codice dei Contratti Pubblici</a:t>
            </a:r>
            <a:r>
              <a:rPr b="0" lang="it-IT" sz="1600" spc="-1" strike="noStrike">
                <a:solidFill>
                  <a:srgbClr val="000000"/>
                </a:solidFill>
                <a:latin typeface="Arial"/>
                <a:ea typeface="Times New Roman"/>
              </a:rPr>
              <a:t> (il decreto legislativo 12 aprile 2006, n. 163)</a:t>
            </a:r>
            <a:endParaRPr b="0" lang="it-IT" sz="1600" spc="-1" strike="noStrike">
              <a:latin typeface="Arial"/>
            </a:endParaRPr>
          </a:p>
          <a:p>
            <a:pPr algn="just">
              <a:lnSpc>
                <a:spcPct val="100000"/>
              </a:lnSpc>
            </a:pPr>
            <a:endParaRPr b="0" lang="it-IT" sz="1600" spc="-1" strike="noStrike">
              <a:latin typeface="Arial"/>
            </a:endParaRPr>
          </a:p>
          <a:p>
            <a:pPr algn="just">
              <a:lnSpc>
                <a:spcPct val="100000"/>
              </a:lnSpc>
            </a:pPr>
            <a:r>
              <a:rPr b="0" lang="it-IT" sz="1600" spc="-1" strike="noStrike">
                <a:solidFill>
                  <a:srgbClr val="000000"/>
                </a:solidFill>
                <a:latin typeface="Arial"/>
                <a:ea typeface="Times New Roman"/>
              </a:rPr>
              <a:t>E' parimenti abrogato  </a:t>
            </a:r>
            <a:r>
              <a:rPr b="0" lang="it-IT" sz="1600" spc="-1" strike="noStrike" u="sng">
                <a:solidFill>
                  <a:srgbClr val="000000"/>
                </a:solidFill>
                <a:uFill>
                  <a:solidFill>
                    <a:srgbClr val="ffffff"/>
                  </a:solidFill>
                </a:uFill>
                <a:latin typeface="Arial"/>
                <a:ea typeface="Times New Roman"/>
              </a:rPr>
              <a:t>il vecchio Regolamento</a:t>
            </a:r>
            <a:r>
              <a:rPr b="0" lang="it-IT" sz="1600" spc="-1" strike="noStrike">
                <a:solidFill>
                  <a:srgbClr val="000000"/>
                </a:solidFill>
                <a:latin typeface="Arial"/>
                <a:ea typeface="Times New Roman"/>
              </a:rPr>
              <a:t>, tranne per le parti che sopravvivono nel regime transitorio [</a:t>
            </a:r>
            <a:r>
              <a:rPr b="0" i="1" lang="it-IT" sz="1600" spc="-1" strike="noStrike">
                <a:solidFill>
                  <a:srgbClr val="000000"/>
                </a:solidFill>
                <a:latin typeface="Arial"/>
                <a:ea typeface="Times New Roman"/>
              </a:rPr>
              <a:t>in particolare progettazione lavori e tariffe professionali</a:t>
            </a:r>
            <a:r>
              <a:rPr b="0" lang="it-IT" sz="1600" spc="-1" strike="noStrike">
                <a:solidFill>
                  <a:srgbClr val="000000"/>
                </a:solidFill>
                <a:latin typeface="Arial"/>
                <a:ea typeface="Times New Roman"/>
              </a:rPr>
              <a:t>]; </a:t>
            </a:r>
            <a:r>
              <a:rPr b="1" lang="it-IT" sz="1600" spc="-1" strike="noStrike">
                <a:solidFill>
                  <a:srgbClr val="000000"/>
                </a:solidFill>
                <a:latin typeface="Arial"/>
                <a:ea typeface="Times New Roman"/>
              </a:rPr>
              <a:t>le altre parti, in linea generale, cessano di avere efficacia “dalla data di entrata in vigore degli atti attuativi (…) i quali operano la ricognizione delle disposizioni  del decreto del Presidente della Repubblica 5 ottobre 2010, n. 207, da esse sostituite”</a:t>
            </a:r>
            <a:r>
              <a:rPr b="0" lang="it-IT" sz="1600" spc="-1" strike="noStrike">
                <a:solidFill>
                  <a:srgbClr val="000000"/>
                </a:solidFill>
                <a:latin typeface="Arial"/>
                <a:ea typeface="Times New Roman"/>
              </a:rPr>
              <a:t> (art. 217, c.1, lett. u).</a:t>
            </a:r>
            <a:endParaRPr b="0" lang="it-IT" sz="1600" spc="-1" strike="noStrike">
              <a:latin typeface="Arial"/>
            </a:endParaRPr>
          </a:p>
          <a:p>
            <a:pPr>
              <a:lnSpc>
                <a:spcPct val="100000"/>
              </a:lnSpc>
            </a:pPr>
            <a:r>
              <a:rPr b="1" lang="it-IT" sz="1600" spc="-1" strike="noStrike">
                <a:solidFill>
                  <a:srgbClr val="000000"/>
                </a:solidFill>
                <a:latin typeface="Arial"/>
                <a:ea typeface="Times New Roman"/>
              </a:rPr>
              <a:t>Sono tuttavia espressamente abrogate le seguenti parti</a:t>
            </a:r>
            <a:r>
              <a:rPr b="0" lang="it-IT" sz="1600" spc="-1" strike="noStrike">
                <a:solidFill>
                  <a:srgbClr val="000000"/>
                </a:solidFill>
                <a:latin typeface="Arial"/>
                <a:ea typeface="Times New Roman"/>
              </a:rPr>
              <a:t>: la Parte I; la Parte II, Titolo I, capo II; la Parte II, Titolo II, capo II; la Parte II, Titoli IV e V,  VI,VII,VIII; la Parte II, Titolo IX Capo III; parte  II,  Titolo  XI,  Capo  III,  ad esclusione  dell'articolo  251; la  Parte  III  ad  esclusione   degli articoli 254, 255 e 256; le Parti IV, V e VII, nonché gli allegati  e le parti di allegati ivi richiamati.</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gn="just">
              <a:lnSpc>
                <a:spcPct val="100000"/>
              </a:lnSpc>
            </a:pPr>
            <a:endParaRPr b="0" lang="it-IT" sz="1600" spc="-1" strike="noStrike">
              <a:latin typeface="Arial"/>
            </a:endParaRPr>
          </a:p>
        </p:txBody>
      </p:sp>
    </p:spTree>
  </p:cSld>
  <p:timing>
    <p:tnLst>
      <p:par>
        <p:cTn id="25" dur="indefinite" restart="never" nodeType="tmRoot">
          <p:childTnLst>
            <p:seq>
              <p:cTn id="26" dur="indefinite" nodeType="mainSeq">
                <p:childTnLst>
                  <p:par>
                    <p:cTn id="27" nodeType="clickEffect" fill="hold">
                      <p:stCondLst>
                        <p:cond delay="0"/>
                      </p:stCondLst>
                      <p:childTnLst>
                        <p:par>
                          <p:cTn id="28" nodeType="clickEffect" fill="hold">
                            <p:stCondLst>
                              <p:cond delay="0"/>
                            </p:stCondLst>
                            <p:childTnLst>
                              <p:par>
                                <p:cTn id="29" nodeType="afterEffect" fill="hold" presetClass="entr">
                                  <p:stCondLst>
                                    <p:cond delay="0"/>
                                  </p:stCondLst>
                                  <p:childTnLst>
                                    <p:set>
                                      <p:cBhvr>
                                        <p:cTn id="30"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505"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 10: gli oneri aziendali della sicurezza</a:t>
            </a:r>
            <a:endParaRPr b="0" lang="it-IT" sz="2800" spc="-1" strike="noStrike">
              <a:latin typeface="Arial"/>
            </a:endParaRPr>
          </a:p>
        </p:txBody>
      </p:sp>
      <p:sp>
        <p:nvSpPr>
          <p:cNvPr id="506"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L’Adunanza Plenaria è in seguito nuovamente intervenuta, con </a:t>
            </a:r>
            <a:r>
              <a:rPr b="1" lang="it-IT" sz="1800" spc="-1" strike="noStrike">
                <a:solidFill>
                  <a:srgbClr val="000000"/>
                </a:solidFill>
                <a:latin typeface="Arial"/>
                <a:ea typeface="DejaVu Sans"/>
              </a:rPr>
              <a:t>sentenza 2 novembre 2015, n.9</a:t>
            </a:r>
            <a:r>
              <a:rPr b="0" lang="it-IT" sz="1800" spc="-1" strike="noStrike">
                <a:solidFill>
                  <a:srgbClr val="000000"/>
                </a:solidFill>
                <a:latin typeface="Arial"/>
                <a:ea typeface="DejaVu Sans"/>
              </a:rPr>
              <a:t>, essenzialmente confermando il proprio orientamento.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La compatibilità del precedente orientamento con il diritto dell’Unione europea è oggetto della questione pregiudiziale rimessa alla Corte di Giustizia ai sensi dell’art. 267 TFUE da numerosi Tribunali amministrativi regionali (sollevata dal Tar Molise, Sez. I, 12 febbraio 2016, n.77, sulla scia del TAR Piemonte sez. II, 16.12.2015, n. 1745), rispetto alla quale l’Adunanza Plenaria </a:t>
            </a:r>
            <a:r>
              <a:rPr b="1" lang="it-IT" sz="1800" spc="-1" strike="noStrike">
                <a:solidFill>
                  <a:srgbClr val="000000"/>
                </a:solidFill>
                <a:latin typeface="Arial"/>
                <a:ea typeface="DejaVu Sans"/>
              </a:rPr>
              <a:t>27 luglio 2016, n. 19</a:t>
            </a:r>
            <a:r>
              <a:rPr b="0" lang="it-IT" sz="1800" spc="-1" strike="noStrike">
                <a:solidFill>
                  <a:srgbClr val="000000"/>
                </a:solidFill>
                <a:latin typeface="Arial"/>
                <a:ea typeface="DejaVu Sans"/>
              </a:rPr>
              <a:t>, ha comunque ritenuto opportuno pronunciarsi, affermando che l’esito ermeneutico “rigido” del precedente orientamento andasse “mitigato”, onde evitare che l’automatismo dell’effetto escludente si ponga in contrasto con i principi di certezza del diritto, tutela dell’affidamento, nonché con quelli di trasparenza, proporzionalità e </a:t>
            </a:r>
            <a:r>
              <a:rPr b="0" i="1" lang="it-IT" sz="1800" spc="-1" strike="noStrike">
                <a:solidFill>
                  <a:srgbClr val="000000"/>
                </a:solidFill>
                <a:latin typeface="Arial"/>
                <a:ea typeface="DejaVu Sans"/>
              </a:rPr>
              <a:t>par condicio</a:t>
            </a:r>
            <a:r>
              <a:rPr b="0" lang="it-IT" sz="1800" spc="-1" strike="noStrike">
                <a:solidFill>
                  <a:srgbClr val="000000"/>
                </a:solidFill>
                <a:latin typeface="Arial"/>
                <a:ea typeface="DejaVu Sans"/>
              </a:rPr>
              <a:t>.</a:t>
            </a:r>
            <a:endParaRPr b="0" lang="it-IT" sz="1800" spc="-1" strike="noStrike">
              <a:latin typeface="Arial"/>
            </a:endParaRPr>
          </a:p>
          <a:p>
            <a:pPr>
              <a:lnSpc>
                <a:spcPct val="100000"/>
              </a:lnSpc>
            </a:pPr>
            <a:endParaRPr b="0" lang="it-IT" sz="1800" spc="-1" strike="noStrike">
              <a:latin typeface="Arial"/>
            </a:endParaRPr>
          </a:p>
        </p:txBody>
      </p:sp>
    </p:spTree>
  </p:cSld>
  <p:timing>
    <p:tnLst>
      <p:par>
        <p:cTn id="711" dur="indefinite" restart="never" nodeType="tmRoot">
          <p:childTnLst>
            <p:seq>
              <p:cTn id="712" dur="indefinite" nodeType="mainSeq">
                <p:childTnLst>
                  <p:par>
                    <p:cTn id="713" fill="hold">
                      <p:stCondLst>
                        <p:cond delay="0"/>
                      </p:stCondLst>
                      <p:childTnLst>
                        <p:par>
                          <p:cTn id="714" fill="hold">
                            <p:stCondLst>
                              <p:cond delay="0"/>
                            </p:stCondLst>
                            <p:childTnLst>
                              <p:par>
                                <p:cTn id="715" nodeType="afterEffect" fill="hold" presetClass="entr">
                                  <p:stCondLst>
                                    <p:cond delay="0"/>
                                  </p:stCondLst>
                                  <p:childTnLst>
                                    <p:set>
                                      <p:cBhvr>
                                        <p:cTn id="716" dur="1" fill="hold">
                                          <p:stCondLst>
                                            <p:cond delay="0"/>
                                          </p:stCondLst>
                                        </p:cTn>
                                        <p:tgtEl>
                                          <p:spTgt spid="505"/>
                                        </p:tgtEl>
                                        <p:attrNameLst>
                                          <p:attrName>style.visibility</p:attrName>
                                        </p:attrNameLst>
                                      </p:cBhvr>
                                      <p:to>
                                        <p:strVal val="visible"/>
                                      </p:to>
                                    </p:set>
                                  </p:childTnLst>
                                </p:cTn>
                              </p:par>
                            </p:childTnLst>
                          </p:cTn>
                        </p:par>
                      </p:childTnLst>
                    </p:cTn>
                  </p:par>
                  <p:par>
                    <p:cTn id="717" fill="hold">
                      <p:stCondLst>
                        <p:cond delay="indefinite"/>
                      </p:stCondLst>
                      <p:childTnLst>
                        <p:par>
                          <p:cTn id="718" fill="hold">
                            <p:stCondLst>
                              <p:cond delay="0"/>
                            </p:stCondLst>
                            <p:childTnLst>
                              <p:par>
                                <p:cTn id="719" nodeType="clickEffect" fill="hold" presetClass="entr">
                                  <p:stCondLst>
                                    <p:cond delay="0"/>
                                  </p:stCondLst>
                                  <p:childTnLst>
                                    <p:set>
                                      <p:cBhvr>
                                        <p:cTn id="720" dur="1" fill="hold">
                                          <p:stCondLst>
                                            <p:cond delay="0"/>
                                          </p:stCondLst>
                                        </p:cTn>
                                        <p:tgtEl>
                                          <p:spTgt spid="506">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508"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 10: gli oneri aziendali della sicurezza</a:t>
            </a:r>
            <a:endParaRPr b="0" lang="it-IT" sz="2800" spc="-1" strike="noStrike">
              <a:latin typeface="Arial"/>
            </a:endParaRPr>
          </a:p>
        </p:txBody>
      </p:sp>
      <p:sp>
        <p:nvSpPr>
          <p:cNvPr id="509"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La Corte di Giustizia, Sez. VI, con l’ordinanza 10 novembre 2016 (Causa C-162/16), ha ritenuto che il principio della parità di trattamento e l’obbligo di trasparenza, come attuati dalla direttiva 2004/18, devono essere interpretati nel senso che ostano all’esclusione di un offerente dalla procedura di aggiudicazione di un appalto pubblico a seguito dell’inosservanza, da parte di detto offerente, dell’obbligo di indicare separatamente nell’offerta i costi aziendali per la sicurezza sul lavoro, obbligo il cui mancato rispetto è sanzionato con l’esclusione dalla procedura e </a:t>
            </a:r>
            <a:r>
              <a:rPr b="1" lang="it-IT" sz="1800" spc="-1" strike="noStrike">
                <a:solidFill>
                  <a:srgbClr val="000000"/>
                </a:solidFill>
                <a:latin typeface="Arial"/>
                <a:ea typeface="DejaVu Sans"/>
              </a:rPr>
              <a:t>che non risulta espressamente dai documenti di gara o dalla normativa nazionale</a:t>
            </a:r>
            <a:r>
              <a:rPr b="0" lang="it-IT" sz="1800" spc="-1" strike="noStrike">
                <a:solidFill>
                  <a:srgbClr val="000000"/>
                </a:solidFill>
                <a:latin typeface="Arial"/>
                <a:ea typeface="DejaVu Sans"/>
              </a:rPr>
              <a:t>, bensì emerge da un’interpretazione di tale normativa e dal meccanismo diretto a colmare, con l’intervento del giudice nazionale di ultima istanza, le lacune presenti in tali documenti. I principi della parità di trattamento e di proporzionalità devono, inoltre, essere interpretati nel senso che non ostano al fatto di concedere a un tale offerente la possibilità di rimediare alla situazione e di adempiere detto obbligo entro un termine fissato dall’amministrazione aggiudicatrice.</a:t>
            </a:r>
            <a:endParaRPr b="0" lang="it-IT" sz="1800" spc="-1" strike="noStrike">
              <a:latin typeface="Arial"/>
            </a:endParaRPr>
          </a:p>
          <a:p>
            <a:pPr>
              <a:lnSpc>
                <a:spcPct val="100000"/>
              </a:lnSpc>
            </a:pPr>
            <a:endParaRPr b="0" lang="it-IT" sz="1800" spc="-1" strike="noStrike">
              <a:latin typeface="Arial"/>
            </a:endParaRPr>
          </a:p>
        </p:txBody>
      </p:sp>
    </p:spTree>
  </p:cSld>
  <p:timing>
    <p:tnLst>
      <p:par>
        <p:cTn id="721" dur="indefinite" restart="never" nodeType="tmRoot">
          <p:childTnLst>
            <p:seq>
              <p:cTn id="722" dur="indefinite" nodeType="mainSeq">
                <p:childTnLst>
                  <p:par>
                    <p:cTn id="723" fill="hold">
                      <p:stCondLst>
                        <p:cond delay="0"/>
                      </p:stCondLst>
                      <p:childTnLst>
                        <p:par>
                          <p:cTn id="724" fill="hold">
                            <p:stCondLst>
                              <p:cond delay="0"/>
                            </p:stCondLst>
                            <p:childTnLst>
                              <p:par>
                                <p:cTn id="725" nodeType="afterEffect" fill="hold" presetClass="entr">
                                  <p:stCondLst>
                                    <p:cond delay="0"/>
                                  </p:stCondLst>
                                  <p:childTnLst>
                                    <p:set>
                                      <p:cBhvr>
                                        <p:cTn id="726" dur="1" fill="hold">
                                          <p:stCondLst>
                                            <p:cond delay="0"/>
                                          </p:stCondLst>
                                        </p:cTn>
                                        <p:tgtEl>
                                          <p:spTgt spid="508"/>
                                        </p:tgtEl>
                                        <p:attrNameLst>
                                          <p:attrName>style.visibility</p:attrName>
                                        </p:attrNameLst>
                                      </p:cBhvr>
                                      <p:to>
                                        <p:strVal val="visible"/>
                                      </p:to>
                                    </p:set>
                                  </p:childTnLst>
                                </p:cTn>
                              </p:par>
                            </p:childTnLst>
                          </p:cTn>
                        </p:par>
                      </p:childTnLst>
                    </p:cTn>
                  </p:par>
                  <p:par>
                    <p:cTn id="727" fill="hold">
                      <p:stCondLst>
                        <p:cond delay="indefinite"/>
                      </p:stCondLst>
                      <p:childTnLst>
                        <p:par>
                          <p:cTn id="728" fill="hold">
                            <p:stCondLst>
                              <p:cond delay="0"/>
                            </p:stCondLst>
                            <p:childTnLst>
                              <p:par>
                                <p:cTn id="729" nodeType="clickEffect" fill="hold" presetClass="entr">
                                  <p:stCondLst>
                                    <p:cond delay="0"/>
                                  </p:stCondLst>
                                  <p:childTnLst>
                                    <p:set>
                                      <p:cBhvr>
                                        <p:cTn id="730" dur="1" fill="hold">
                                          <p:stCondLst>
                                            <p:cond delay="0"/>
                                          </p:stCondLst>
                                        </p:cTn>
                                        <p:tgtEl>
                                          <p:spTgt spid="509">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511"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 10: gli oneri aziendali della sicurezza</a:t>
            </a:r>
            <a:endParaRPr b="0" lang="it-IT" sz="2800" spc="-1" strike="noStrike">
              <a:latin typeface="Arial"/>
            </a:endParaRPr>
          </a:p>
        </p:txBody>
      </p:sp>
      <p:sp>
        <p:nvSpPr>
          <p:cNvPr id="512"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0" lang="it-IT" sz="1800" spc="-1" strike="noStrike">
                <a:solidFill>
                  <a:srgbClr val="000000"/>
                </a:solidFill>
                <a:latin typeface="Arial"/>
                <a:ea typeface="DejaVu Sans"/>
              </a:rPr>
              <a:t>Il disposto del comma 10 sembra aver risolto la questione, ma a nostro modesto avviso così non è.</a:t>
            </a:r>
            <a:endParaRPr b="0" lang="it-IT" sz="1800" spc="-1" strike="noStrike">
              <a:latin typeface="Arial"/>
            </a:endParaRPr>
          </a:p>
          <a:p>
            <a:pPr>
              <a:lnSpc>
                <a:spcPct val="100000"/>
              </a:lnSpc>
            </a:pPr>
            <a:r>
              <a:rPr b="0" lang="it-IT" sz="1800" spc="-1" strike="noStrike">
                <a:solidFill>
                  <a:srgbClr val="000000"/>
                </a:solidFill>
                <a:latin typeface="Arial"/>
                <a:ea typeface="DejaVu Sans"/>
              </a:rPr>
              <a:t> </a:t>
            </a:r>
            <a:endParaRPr b="0" lang="it-IT" sz="1800" spc="-1" strike="noStrike">
              <a:latin typeface="Arial"/>
            </a:endParaRPr>
          </a:p>
          <a:p>
            <a:pPr>
              <a:lnSpc>
                <a:spcPct val="100000"/>
              </a:lnSpc>
            </a:pPr>
            <a:r>
              <a:rPr b="0" lang="it-IT" sz="1800" spc="-1" strike="noStrike">
                <a:solidFill>
                  <a:srgbClr val="000000"/>
                </a:solidFill>
                <a:latin typeface="Arial"/>
                <a:ea typeface="DejaVu Sans"/>
              </a:rPr>
              <a:t>L’interpretazione data alle norme (art. 86 e 87 del Codice previgente), e ora il comma 10 dell’art. 95 in combinato disposto con l’art. 97, comma 5, lett. c), porta all’obbligo in capo ai concorrenti di anticipare, già in sede di presentazione dell’offerta, un elemento economico della stessa che ha valenza solo ai fini della valutazione della congruità della medesima.</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Non si può ammettere un effetto di automatica – e senza appello – esclusione del concorrente che non ha indicato quell’elemento esplicativo dell’offerta. </a:t>
            </a:r>
            <a:endParaRPr b="0" lang="it-IT" sz="1800" spc="-1" strike="noStrike">
              <a:latin typeface="Arial"/>
            </a:endParaRPr>
          </a:p>
        </p:txBody>
      </p:sp>
    </p:spTree>
  </p:cSld>
  <p:timing>
    <p:tnLst>
      <p:par>
        <p:cTn id="731" dur="indefinite" restart="never" nodeType="tmRoot">
          <p:childTnLst>
            <p:seq>
              <p:cTn id="732" dur="indefinite" nodeType="mainSeq">
                <p:childTnLst>
                  <p:par>
                    <p:cTn id="733" fill="hold">
                      <p:stCondLst>
                        <p:cond delay="0"/>
                      </p:stCondLst>
                      <p:childTnLst>
                        <p:par>
                          <p:cTn id="734" fill="hold">
                            <p:stCondLst>
                              <p:cond delay="0"/>
                            </p:stCondLst>
                            <p:childTnLst>
                              <p:par>
                                <p:cTn id="735" nodeType="afterEffect" fill="hold" presetClass="entr">
                                  <p:stCondLst>
                                    <p:cond delay="0"/>
                                  </p:stCondLst>
                                  <p:childTnLst>
                                    <p:set>
                                      <p:cBhvr>
                                        <p:cTn id="736" dur="1" fill="hold">
                                          <p:stCondLst>
                                            <p:cond delay="0"/>
                                          </p:stCondLst>
                                        </p:cTn>
                                        <p:tgtEl>
                                          <p:spTgt spid="511"/>
                                        </p:tgtEl>
                                        <p:attrNameLst>
                                          <p:attrName>style.visibility</p:attrName>
                                        </p:attrNameLst>
                                      </p:cBhvr>
                                      <p:to>
                                        <p:strVal val="visible"/>
                                      </p:to>
                                    </p:set>
                                  </p:childTnLst>
                                </p:cTn>
                              </p:par>
                            </p:childTnLst>
                          </p:cTn>
                        </p:par>
                      </p:childTnLst>
                    </p:cTn>
                  </p:par>
                  <p:par>
                    <p:cTn id="737" fill="hold">
                      <p:stCondLst>
                        <p:cond delay="indefinite"/>
                      </p:stCondLst>
                      <p:childTnLst>
                        <p:par>
                          <p:cTn id="738" fill="hold">
                            <p:stCondLst>
                              <p:cond delay="0"/>
                            </p:stCondLst>
                            <p:childTnLst>
                              <p:par>
                                <p:cTn id="739" nodeType="clickEffect" fill="hold" presetClass="entr">
                                  <p:stCondLst>
                                    <p:cond delay="0"/>
                                  </p:stCondLst>
                                  <p:childTnLst>
                                    <p:set>
                                      <p:cBhvr>
                                        <p:cTn id="740"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514"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0070c0"/>
                </a:solidFill>
                <a:latin typeface="Arial"/>
                <a:ea typeface="DejaVu Sans"/>
              </a:rPr>
              <a:t>Art. 95, c. 10: gli oneri aziendali della sicurezza</a:t>
            </a:r>
            <a:endParaRPr b="0" lang="it-IT" sz="2800" spc="-1" strike="noStrike">
              <a:latin typeface="Arial"/>
            </a:endParaRPr>
          </a:p>
        </p:txBody>
      </p:sp>
      <p:sp>
        <p:nvSpPr>
          <p:cNvPr id="515"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La </a:t>
            </a:r>
            <a:r>
              <a:rPr b="1" lang="it-IT" sz="1800" spc="-1" strike="noStrike">
                <a:solidFill>
                  <a:srgbClr val="000000"/>
                </a:solidFill>
                <a:latin typeface="Arial"/>
                <a:ea typeface="DejaVu Sans"/>
              </a:rPr>
              <a:t>Corte di Giustizia</a:t>
            </a:r>
            <a:r>
              <a:rPr b="0" lang="it-IT" sz="1800" spc="-1" strike="noStrike">
                <a:solidFill>
                  <a:srgbClr val="000000"/>
                </a:solidFill>
                <a:latin typeface="Arial"/>
                <a:ea typeface="DejaVu Sans"/>
              </a:rPr>
              <a:t>, nella sentenza della </a:t>
            </a:r>
            <a:r>
              <a:rPr b="1" lang="it-IT" sz="1800" spc="-1" strike="noStrike">
                <a:solidFill>
                  <a:srgbClr val="000000"/>
                </a:solidFill>
                <a:latin typeface="Arial"/>
                <a:ea typeface="DejaVu Sans"/>
              </a:rPr>
              <a:t>sezione sesta del 27 novembre 2001 (nei procedimenti riuniti C-285/99 e C-286/99)</a:t>
            </a:r>
            <a:r>
              <a:rPr b="0" lang="it-IT" sz="1800" spc="-1" strike="noStrike">
                <a:solidFill>
                  <a:srgbClr val="000000"/>
                </a:solidFill>
                <a:latin typeface="Arial"/>
                <a:ea typeface="DejaVu Sans"/>
              </a:rPr>
              <a:t>, ha non solo ritenuto assolutamente in contrasto con il diritto comunitario la previsione di un contraddittorio anticipato, ma ha altresì affermato come sia essenziale che ogni offerente sospettato di aver presentato un'offerta anormalmente bassa disponga della facoltà di interloquire, avendo la possibilità di presentare ogni giustificazione sui vari elementi della sua offerta in un momento - che si colloca necessariamente dopo l'apertura di tutte le buste - in cui egli ha conoscenza non solo della soglia di anomalia applicabile all'appalto, ma anche dei punti precisi che hanno suscitato perplessità da parte dell'amministrazione aggiudicatrice.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Riteniamo, in sostanza, che la norma (e ancor più la sua interpretazione rigida e restrittiva) sia in palese contrasto con i principi comunitari come chiariti dalla giurisprudenza della Corte di Giustizia.</a:t>
            </a:r>
            <a:endParaRPr b="0" lang="it-IT" sz="1800" spc="-1" strike="noStrike">
              <a:latin typeface="Arial"/>
            </a:endParaRPr>
          </a:p>
          <a:p>
            <a:pPr>
              <a:lnSpc>
                <a:spcPct val="100000"/>
              </a:lnSpc>
            </a:pPr>
            <a:r>
              <a:rPr b="0"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p:txBody>
      </p:sp>
    </p:spTree>
  </p:cSld>
  <p:timing>
    <p:tnLst>
      <p:par>
        <p:cTn id="741" dur="indefinite" restart="never" nodeType="tmRoot">
          <p:childTnLst>
            <p:seq>
              <p:cTn id="742" dur="indefinite" nodeType="mainSeq">
                <p:childTnLst>
                  <p:par>
                    <p:cTn id="743" fill="hold">
                      <p:stCondLst>
                        <p:cond delay="0"/>
                      </p:stCondLst>
                      <p:childTnLst>
                        <p:par>
                          <p:cTn id="744" fill="hold">
                            <p:stCondLst>
                              <p:cond delay="0"/>
                            </p:stCondLst>
                            <p:childTnLst>
                              <p:par>
                                <p:cTn id="745" nodeType="afterEffect" fill="hold" presetClass="entr">
                                  <p:stCondLst>
                                    <p:cond delay="0"/>
                                  </p:stCondLst>
                                  <p:childTnLst>
                                    <p:set>
                                      <p:cBhvr>
                                        <p:cTn id="746" dur="1" fill="hold">
                                          <p:stCondLst>
                                            <p:cond delay="0"/>
                                          </p:stCondLst>
                                        </p:cTn>
                                        <p:tgtEl>
                                          <p:spTgt spid="514"/>
                                        </p:tgtEl>
                                        <p:attrNameLst>
                                          <p:attrName>style.visibility</p:attrName>
                                        </p:attrNameLst>
                                      </p:cBhvr>
                                      <p:to>
                                        <p:strVal val="visible"/>
                                      </p:to>
                                    </p:set>
                                  </p:childTnLst>
                                </p:cTn>
                              </p:par>
                            </p:childTnLst>
                          </p:cTn>
                        </p:par>
                      </p:childTnLst>
                    </p:cTn>
                  </p:par>
                  <p:par>
                    <p:cTn id="747" fill="hold">
                      <p:stCondLst>
                        <p:cond delay="indefinite"/>
                      </p:stCondLst>
                      <p:childTnLst>
                        <p:par>
                          <p:cTn id="748" fill="hold">
                            <p:stCondLst>
                              <p:cond delay="0"/>
                            </p:stCondLst>
                            <p:childTnLst>
                              <p:par>
                                <p:cTn id="749" nodeType="clickEffect" fill="hold" presetClass="entr">
                                  <p:stCondLst>
                                    <p:cond delay="0"/>
                                  </p:stCondLst>
                                  <p:childTnLst>
                                    <p:set>
                                      <p:cBhvr>
                                        <p:cTn id="750" dur="1" fill="hold">
                                          <p:stCondLst>
                                            <p:cond delay="0"/>
                                          </p:stCondLst>
                                        </p:cTn>
                                        <p:tgtEl>
                                          <p:spTgt spid="515">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517" name="CustomShape 2"/>
          <p:cNvSpPr/>
          <p:nvPr/>
        </p:nvSpPr>
        <p:spPr>
          <a:xfrm>
            <a:off x="457200" y="457200"/>
            <a:ext cx="8226000" cy="8805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1818ff"/>
                </a:solidFill>
                <a:latin typeface="Arial"/>
                <a:ea typeface="Arial Unicode MS"/>
              </a:rPr>
              <a:t>Altre modifiche sui criteri di aggiudicazione</a:t>
            </a:r>
            <a:endParaRPr b="0" lang="it-IT" sz="3200" spc="-1" strike="noStrike">
              <a:latin typeface="Arial"/>
            </a:endParaRPr>
          </a:p>
        </p:txBody>
      </p:sp>
      <p:sp>
        <p:nvSpPr>
          <p:cNvPr id="518" name="CustomShape 3"/>
          <p:cNvSpPr/>
          <p:nvPr/>
        </p:nvSpPr>
        <p:spPr>
          <a:xfrm>
            <a:off x="457200" y="1413000"/>
            <a:ext cx="8226000" cy="44506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it-IT" sz="2000" spc="-1" strike="noStrike">
                <a:solidFill>
                  <a:srgbClr val="000000"/>
                </a:solidFill>
                <a:latin typeface="Arial"/>
                <a:ea typeface="DejaVu Sans"/>
              </a:rPr>
              <a:t>Art. 95. (Criteri di aggiudicazione dell'appalto)</a:t>
            </a:r>
            <a:endParaRPr b="0" lang="it-IT" sz="2000" spc="-1" strike="noStrike">
              <a:latin typeface="Arial"/>
            </a:endParaRPr>
          </a:p>
          <a:p>
            <a:pPr>
              <a:lnSpc>
                <a:spcPct val="100000"/>
              </a:lnSpc>
            </a:pPr>
            <a:r>
              <a:rPr b="0" lang="it-IT" sz="2000" spc="-1" strike="noStrike">
                <a:solidFill>
                  <a:srgbClr val="000000"/>
                </a:solidFill>
                <a:latin typeface="Arial"/>
                <a:ea typeface="DejaVu Sans"/>
              </a:rPr>
              <a:t>(...)</a:t>
            </a:r>
            <a:endParaRPr b="0" lang="it-IT" sz="2000" spc="-1" strike="noStrike">
              <a:latin typeface="Arial"/>
            </a:endParaRPr>
          </a:p>
          <a:p>
            <a:pPr>
              <a:lnSpc>
                <a:spcPct val="100000"/>
              </a:lnSpc>
            </a:pPr>
            <a:r>
              <a:rPr b="0" lang="it-IT" sz="1800" spc="-1" strike="noStrike">
                <a:solidFill>
                  <a:srgbClr val="000000"/>
                </a:solidFill>
                <a:latin typeface="Arial"/>
                <a:ea typeface="DejaVu Sans"/>
              </a:rPr>
              <a:t>4. Può essere utilizzato il criterio del minor prezzo:</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    </a:t>
            </a:r>
            <a:r>
              <a:rPr b="0" lang="it-IT" sz="1800" spc="-1" strike="noStrike">
                <a:solidFill>
                  <a:srgbClr val="000000"/>
                </a:solidFill>
                <a:latin typeface="Arial"/>
                <a:ea typeface="DejaVu Sans"/>
              </a:rPr>
              <a:t>a)</a:t>
            </a:r>
            <a:r>
              <a:rPr b="0" lang="it-IT" sz="1800" spc="-1" strike="noStrike">
                <a:solidFill>
                  <a:srgbClr val="ff0000"/>
                </a:solidFill>
                <a:latin typeface="Arial"/>
                <a:ea typeface="DejaVu Sans"/>
              </a:rPr>
              <a:t> (</a:t>
            </a:r>
            <a:r>
              <a:rPr b="0" i="1" lang="it-IT" sz="1800" spc="-1" strike="noStrike">
                <a:solidFill>
                  <a:srgbClr val="ff0000"/>
                </a:solidFill>
                <a:latin typeface="Arial"/>
                <a:ea typeface="DejaVu Sans"/>
              </a:rPr>
              <a:t>lettera soppressa dall'art. 1, comma 20, lettera t), della legge n. 55 del 2019)</a:t>
            </a:r>
            <a:endParaRPr b="0" lang="it-IT" sz="1800" spc="-1" strike="noStrike">
              <a:latin typeface="Arial"/>
            </a:endParaRPr>
          </a:p>
          <a:p>
            <a:pPr>
              <a:lnSpc>
                <a:spcPct val="100000"/>
              </a:lnSpc>
            </a:pPr>
            <a:r>
              <a:rPr b="0" lang="it-IT" sz="1800" spc="-1" strike="noStrike">
                <a:solidFill>
                  <a:srgbClr val="000000"/>
                </a:solidFill>
                <a:latin typeface="Arial"/>
                <a:ea typeface="DejaVu Sans"/>
              </a:rPr>
              <a:t>    </a:t>
            </a:r>
            <a:r>
              <a:rPr b="0" lang="it-IT" sz="1800" spc="-1" strike="noStrike">
                <a:solidFill>
                  <a:srgbClr val="000000"/>
                </a:solidFill>
                <a:latin typeface="Arial"/>
                <a:ea typeface="DejaVu Sans"/>
              </a:rPr>
              <a:t>b) per i servizi e le forniture con caratteristiche standardizzate o le cui condizioni sono definite dal mercato, fatta eccezione per i servizi ad alta intensità di manodopera di cui al comma 3, lettera a);</a:t>
            </a:r>
            <a:r>
              <a:rPr b="0" i="1" lang="it-IT" sz="1800" spc="-1" strike="noStrike">
                <a:solidFill>
                  <a:srgbClr val="ff0000"/>
                </a:solidFill>
                <a:latin typeface="Arial"/>
                <a:ea typeface="DejaVu Sans"/>
              </a:rPr>
              <a:t>(lettera così modificata dall'art. 1, comma 20, lettera t), della legge n. 55 del 2019)</a:t>
            </a:r>
            <a:endParaRPr b="0" lang="it-IT" sz="1800" spc="-1" strike="noStrike">
              <a:latin typeface="Arial"/>
            </a:endParaRPr>
          </a:p>
          <a:p>
            <a:pPr>
              <a:lnSpc>
                <a:spcPct val="100000"/>
              </a:lnSpc>
            </a:pPr>
            <a:r>
              <a:rPr b="0" i="1" lang="it-IT" sz="1800" spc="-1" strike="noStrike">
                <a:solidFill>
                  <a:srgbClr val="ff0000"/>
                </a:solidFill>
                <a:latin typeface="Arial"/>
                <a:ea typeface="DejaVu Sans"/>
              </a:rPr>
              <a:t>    </a:t>
            </a:r>
            <a:r>
              <a:rPr b="0" lang="it-IT" sz="1800" spc="-1" strike="noStrike">
                <a:solidFill>
                  <a:srgbClr val="000000"/>
                </a:solidFill>
                <a:latin typeface="Arial"/>
                <a:ea typeface="DejaVu Sans"/>
              </a:rPr>
              <a:t>c) </a:t>
            </a:r>
            <a:r>
              <a:rPr b="0" i="1" lang="it-IT" sz="1800" spc="-1" strike="noStrike">
                <a:solidFill>
                  <a:srgbClr val="ff0000"/>
                </a:solidFill>
                <a:latin typeface="Arial"/>
                <a:ea typeface="DejaVu Sans"/>
              </a:rPr>
              <a:t>(lettera soppressa dall'art. 1, comma 20, lettera t), della legge n. 55 del 2019)</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5. Le stazioni appaltanti che dispongono l'aggiudicazione ai sensi del comma 4 ne danno adeguata motivazione e indicano nel bando di gara il criterio applicato per selezionare la migliore offerta.</a:t>
            </a:r>
            <a:r>
              <a:rPr b="0" lang="it-IT" sz="1600" spc="-1" strike="noStrike">
                <a:solidFill>
                  <a:srgbClr val="000000"/>
                </a:solidFill>
                <a:latin typeface="Tahoma"/>
                <a:ea typeface="DejaVu Sans"/>
              </a:rPr>
              <a:t> </a:t>
            </a:r>
            <a:endParaRPr b="0" lang="it-IT" sz="1600" spc="-1" strike="noStrike">
              <a:latin typeface="Arial"/>
            </a:endParaRPr>
          </a:p>
        </p:txBody>
      </p:sp>
    </p:spTree>
  </p:cSld>
  <p:timing>
    <p:tnLst>
      <p:par>
        <p:cTn id="751" dur="indefinite" restart="never" nodeType="tmRoot">
          <p:childTnLst>
            <p:seq>
              <p:cTn id="752" dur="indefinite" nodeType="mainSeq">
                <p:childTnLst>
                  <p:par>
                    <p:cTn id="753" fill="hold">
                      <p:stCondLst>
                        <p:cond delay="0"/>
                      </p:stCondLst>
                      <p:childTnLst>
                        <p:par>
                          <p:cTn id="754" fill="hold">
                            <p:stCondLst>
                              <p:cond delay="0"/>
                            </p:stCondLst>
                            <p:childTnLst>
                              <p:par>
                                <p:cTn id="755" nodeType="afterEffect" fill="hold" presetClass="entr">
                                  <p:stCondLst>
                                    <p:cond delay="0"/>
                                  </p:stCondLst>
                                  <p:childTnLst>
                                    <p:set>
                                      <p:cBhvr>
                                        <p:cTn id="756" dur="1" fill="hold">
                                          <p:stCondLst>
                                            <p:cond delay="0"/>
                                          </p:stCondLst>
                                        </p:cTn>
                                        <p:tgtEl>
                                          <p:spTgt spid="517"/>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nodeType="clickEffect" fill="hold" presetClass="entr">
                                  <p:stCondLst>
                                    <p:cond delay="0"/>
                                  </p:stCondLst>
                                  <p:childTnLst>
                                    <p:set>
                                      <p:cBhvr>
                                        <p:cTn id="760" dur="1" fill="hold">
                                          <p:stCondLst>
                                            <p:cond delay="0"/>
                                          </p:stCondLst>
                                        </p:cTn>
                                        <p:tgtEl>
                                          <p:spTgt spid="518">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CustomShape 1"/>
          <p:cNvSpPr/>
          <p:nvPr/>
        </p:nvSpPr>
        <p:spPr>
          <a:xfrm>
            <a:off x="655308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F965CB8-F1BD-463D-B1E3-00A0544037D3}"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520" name="CustomShape 2"/>
          <p:cNvSpPr/>
          <p:nvPr/>
        </p:nvSpPr>
        <p:spPr>
          <a:xfrm>
            <a:off x="455760" y="457200"/>
            <a:ext cx="8226360" cy="73656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3200" spc="-1" strike="noStrike">
                <a:solidFill>
                  <a:srgbClr val="0000ff"/>
                </a:solidFill>
                <a:latin typeface="Arial"/>
                <a:ea typeface="Arial Unicode MS"/>
              </a:rPr>
              <a:t>Altri affidamenti «sottosoglia» S.I.A (art.157)</a:t>
            </a:r>
            <a:endParaRPr b="0" lang="it-IT" sz="3200" spc="-1" strike="noStrike">
              <a:latin typeface="Arial"/>
            </a:endParaRPr>
          </a:p>
        </p:txBody>
      </p:sp>
      <p:sp>
        <p:nvSpPr>
          <p:cNvPr id="521" name="CustomShape 3"/>
          <p:cNvSpPr/>
          <p:nvPr/>
        </p:nvSpPr>
        <p:spPr>
          <a:xfrm>
            <a:off x="755640" y="1268280"/>
            <a:ext cx="8226360" cy="496548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99"/>
              </a:spcBef>
              <a:buClr>
                <a:srgbClr val="00007d"/>
              </a:buClr>
              <a:buFont typeface="Wingdings" charset="2"/>
              <a:buChar char=""/>
            </a:pPr>
            <a:r>
              <a:rPr b="0" lang="it-IT" sz="1800" spc="-1" strike="noStrike">
                <a:solidFill>
                  <a:srgbClr val="000000"/>
                </a:solidFill>
                <a:latin typeface="Arial"/>
                <a:ea typeface="Arial Unicode MS"/>
              </a:rPr>
              <a:t>2. Gli incarichi di progettazione, di coordinamento della sicurezza in fase di progettazione, di direzione dei lavori, </a:t>
            </a:r>
            <a:r>
              <a:rPr b="1" lang="it-IT" sz="1800" spc="-1" strike="noStrike">
                <a:solidFill>
                  <a:srgbClr val="0070c0"/>
                </a:solidFill>
                <a:latin typeface="Arial"/>
                <a:ea typeface="Arial Unicode MS"/>
              </a:rPr>
              <a:t>di direzione dell’esecuzione</a:t>
            </a:r>
            <a:r>
              <a:rPr b="1" lang="it-IT" sz="1800" spc="-1" strike="noStrike">
                <a:solidFill>
                  <a:srgbClr val="c0504d"/>
                </a:solidFill>
                <a:latin typeface="Arial"/>
                <a:ea typeface="Arial Unicode MS"/>
              </a:rPr>
              <a:t>,</a:t>
            </a:r>
            <a:r>
              <a:rPr b="1" lang="it-IT" sz="1800" spc="-1" strike="noStrike">
                <a:solidFill>
                  <a:srgbClr val="000000"/>
                </a:solidFill>
                <a:latin typeface="Arial"/>
                <a:ea typeface="Arial Unicode MS"/>
              </a:rPr>
              <a:t> </a:t>
            </a:r>
            <a:r>
              <a:rPr b="0" lang="it-IT" sz="1800" spc="-1" strike="noStrike">
                <a:solidFill>
                  <a:srgbClr val="000000"/>
                </a:solidFill>
                <a:latin typeface="Arial"/>
                <a:ea typeface="Arial Unicode MS"/>
              </a:rPr>
              <a:t>di coordinamento della sicurezza in fase di esecuzione e di collaudo </a:t>
            </a:r>
            <a:r>
              <a:rPr b="0" lang="it-IT" sz="1800" spc="-1" strike="noStrike">
                <a:solidFill>
                  <a:srgbClr val="ff0000"/>
                </a:solidFill>
                <a:latin typeface="Arial"/>
                <a:ea typeface="Arial Unicode MS"/>
              </a:rPr>
              <a:t>di importo pari o superiore a 40.000 e inferiore a 100.000 euro</a:t>
            </a:r>
            <a:r>
              <a:rPr b="0" lang="it-IT" sz="1800" spc="-1" strike="noStrike">
                <a:solidFill>
                  <a:srgbClr val="000000"/>
                </a:solidFill>
                <a:latin typeface="Arial"/>
                <a:ea typeface="Arial Unicode MS"/>
              </a:rPr>
              <a:t> possono essere affidati dalle stazioni appaltanti a cura del responsabile del procedimento, nel rispetto dei principi di non discriminazione, parità di trattamento, proporzionalità e trasparenza, e secondo la procedura prevista dall'articolo </a:t>
            </a:r>
            <a:r>
              <a:rPr b="1" lang="it-IT" sz="1800" spc="-1" strike="noStrike">
                <a:solidFill>
                  <a:srgbClr val="000000"/>
                </a:solidFill>
                <a:latin typeface="Arial"/>
                <a:ea typeface="Arial Unicode MS"/>
              </a:rPr>
              <a:t>36, comma 2, lettera b); </a:t>
            </a:r>
            <a:r>
              <a:rPr b="0" lang="it-IT" sz="1800" spc="-1" strike="noStrike">
                <a:solidFill>
                  <a:srgbClr val="000000"/>
                </a:solidFill>
                <a:latin typeface="Arial"/>
                <a:ea typeface="Arial Unicode MS"/>
              </a:rPr>
              <a:t>l'invito è rivolto ad almeno cinque soggetti, se sussistono in tale numero aspiranti idonei nel rispetto del criterio di rotazione degli inviti. </a:t>
            </a:r>
            <a:r>
              <a:rPr b="0" lang="it-IT" sz="1800" spc="-1" strike="sngStrike">
                <a:solidFill>
                  <a:srgbClr val="000000"/>
                </a:solidFill>
                <a:latin typeface="Arial"/>
                <a:ea typeface="Arial Unicode MS"/>
              </a:rPr>
              <a:t>Gli incarichi di importo pari o superiore a 100.000 euro, sono affidati con procedura aperta o ristretta ai sensi degli articoli 60 e 61.</a:t>
            </a:r>
            <a:r>
              <a:rPr b="0" lang="it-IT" sz="1800" spc="-1" strike="noStrike">
                <a:solidFill>
                  <a:srgbClr val="000000"/>
                </a:solidFill>
                <a:latin typeface="Arial"/>
                <a:ea typeface="Arial Unicode MS"/>
              </a:rPr>
              <a:t> </a:t>
            </a:r>
            <a:r>
              <a:rPr b="1" lang="it-IT" sz="1800" spc="-1" strike="noStrike">
                <a:solidFill>
                  <a:srgbClr val="0070c0"/>
                </a:solidFill>
                <a:latin typeface="Arial"/>
                <a:ea typeface="Arial Unicode MS"/>
              </a:rPr>
              <a:t>Gli incarichi di importo pari o superiore a 100.000 euro sono affidati secondo le modalità di cui alla Parte II, Titoli III e IV del presente codice</a:t>
            </a:r>
            <a:r>
              <a:rPr b="1" lang="it-IT" sz="1800" spc="-1" strike="noStrike">
                <a:solidFill>
                  <a:srgbClr val="000000"/>
                </a:solidFill>
                <a:latin typeface="Arial"/>
                <a:ea typeface="Arial Unicode MS"/>
              </a:rPr>
              <a:t>.</a:t>
            </a:r>
            <a:r>
              <a:rPr b="0" lang="it-IT" sz="1800" spc="-1" strike="noStrike">
                <a:solidFill>
                  <a:srgbClr val="000000"/>
                </a:solidFill>
                <a:latin typeface="Arial"/>
                <a:ea typeface="Arial Unicode MS"/>
              </a:rPr>
              <a:t>[procedure ordinarie]</a:t>
            </a:r>
            <a:endParaRPr b="0" lang="it-IT" sz="1800" spc="-1" strike="noStrike">
              <a:latin typeface="Arial"/>
            </a:endParaRPr>
          </a:p>
          <a:p>
            <a:pPr marL="339840" indent="-336600">
              <a:lnSpc>
                <a:spcPct val="100000"/>
              </a:lnSpc>
              <a:spcBef>
                <a:spcPts val="799"/>
              </a:spcBef>
              <a:buClr>
                <a:srgbClr val="00007d"/>
              </a:buClr>
              <a:buFont typeface="Wingdings" charset="2"/>
              <a:buChar char=""/>
            </a:pPr>
            <a:r>
              <a:rPr b="1" lang="it-IT" sz="1600" spc="-1" strike="noStrike">
                <a:solidFill>
                  <a:srgbClr val="000000"/>
                </a:solidFill>
                <a:latin typeface="Arial"/>
                <a:ea typeface="Arial Unicode MS"/>
              </a:rPr>
              <a:t>36, comma 2, lettera b): </a:t>
            </a:r>
            <a:r>
              <a:rPr b="0" lang="it-IT" sz="1600" spc="-1" strike="noStrike">
                <a:solidFill>
                  <a:srgbClr val="000000"/>
                </a:solidFill>
                <a:latin typeface="Arial"/>
                <a:ea typeface="Arial Unicode MS"/>
              </a:rPr>
              <a:t>affidamento “diretto”; consultazione di almeno cinque</a:t>
            </a:r>
            <a:r>
              <a:rPr b="0" lang="it-IT" sz="1600" spc="-1" strike="noStrike">
                <a:solidFill>
                  <a:srgbClr val="c0504d"/>
                </a:solidFill>
                <a:latin typeface="Arial"/>
                <a:ea typeface="Arial Unicode MS"/>
              </a:rPr>
              <a:t> </a:t>
            </a:r>
            <a:r>
              <a:rPr b="0" lang="it-IT" sz="1600" spc="-1" strike="noStrike">
                <a:solidFill>
                  <a:srgbClr val="000000"/>
                </a:solidFill>
                <a:latin typeface="Arial"/>
                <a:ea typeface="Arial Unicode MS"/>
              </a:rPr>
              <a:t>candidati; individuati sulla base di indagini di mercato o tramite elenchi; criterio di rotazione </a:t>
            </a:r>
            <a:r>
              <a:rPr b="0" lang="it-IT" sz="1600" spc="-1" strike="noStrike">
                <a:solidFill>
                  <a:srgbClr val="0070c0"/>
                </a:solidFill>
                <a:latin typeface="Arial"/>
                <a:ea typeface="Arial Unicode MS"/>
              </a:rPr>
              <a:t>degli inviti </a:t>
            </a:r>
            <a:r>
              <a:rPr b="0" lang="it-IT" sz="1600" spc="-1" strike="sngStrike">
                <a:solidFill>
                  <a:srgbClr val="0070c0"/>
                </a:solidFill>
                <a:latin typeface="Arial"/>
                <a:ea typeface="Arial Unicode MS"/>
              </a:rPr>
              <a:t>e degli affidamenti</a:t>
            </a:r>
            <a:r>
              <a:rPr b="0" lang="it-IT" sz="1600" spc="-1" strike="noStrike">
                <a:solidFill>
                  <a:srgbClr val="000000"/>
                </a:solidFill>
                <a:latin typeface="Arial"/>
                <a:ea typeface="Arial Unicode MS"/>
              </a:rPr>
              <a:t>. L’avviso sui risultati della procedura di affidamento, contiene l’indicazione anche dei soggetti invitati. </a:t>
            </a:r>
            <a:endParaRPr b="0" lang="it-IT" sz="1600" spc="-1" strike="noStrike">
              <a:latin typeface="Arial"/>
            </a:endParaRPr>
          </a:p>
        </p:txBody>
      </p:sp>
    </p:spTree>
  </p:cSld>
  <p:timing>
    <p:tnLst>
      <p:par>
        <p:cTn id="761" dur="indefinite" restart="never" nodeType="tmRoot">
          <p:childTnLst>
            <p:seq>
              <p:cTn id="762" dur="indefinite" nodeType="mainSeq">
                <p:childTnLst>
                  <p:par>
                    <p:cTn id="763" nodeType="clickEffect" fill="hold">
                      <p:stCondLst>
                        <p:cond delay="0"/>
                      </p:stCondLst>
                      <p:childTnLst>
                        <p:par>
                          <p:cTn id="764" nodeType="withEffect" fill="hold">
                            <p:stCondLst>
                              <p:cond delay="0"/>
                            </p:stCondLst>
                            <p:childTnLst>
                              <p:par>
                                <p:cTn id="765" nodeType="afterEffect" fill="hold" presetClass="entr" presetID="1">
                                  <p:stCondLst>
                                    <p:cond delay="0"/>
                                  </p:stCondLst>
                                  <p:childTnLst>
                                    <p:set>
                                      <p:cBhvr>
                                        <p:cTn id="766" dur="1" fill="hold">
                                          <p:stCondLst>
                                            <p:cond delay="0"/>
                                          </p:stCondLst>
                                        </p:cTn>
                                        <p:tgtEl>
                                          <p:spTgt spid="520"/>
                                        </p:tgtEl>
                                        <p:attrNameLst>
                                          <p:attrName>style.visibility</p:attrName>
                                        </p:attrNameLst>
                                      </p:cBhvr>
                                      <p:to>
                                        <p:strVal val="visible"/>
                                      </p:to>
                                    </p:set>
                                  </p:childTnLst>
                                </p:cTn>
                              </p:par>
                            </p:childTnLst>
                          </p:cTn>
                        </p:par>
                      </p:childTnLst>
                    </p:cTn>
                  </p:par>
                  <p:par>
                    <p:cTn id="767" nodeType="clickEffect" fill="hold">
                      <p:stCondLst>
                        <p:cond delay="indefinite"/>
                      </p:stCondLst>
                      <p:childTnLst>
                        <p:par>
                          <p:cTn id="768" nodeType="withEffect" fill="hold">
                            <p:stCondLst>
                              <p:cond delay="0"/>
                            </p:stCondLst>
                            <p:childTnLst>
                              <p:par>
                                <p:cTn id="769" nodeType="clickEffect" fill="hold" presetClass="entr" presetID="1">
                                  <p:stCondLst>
                                    <p:cond delay="0"/>
                                  </p:stCondLst>
                                  <p:childTnLst>
                                    <p:set>
                                      <p:cBhvr>
                                        <p:cTn id="770" dur="1" fill="hold">
                                          <p:stCondLst>
                                            <p:cond delay="0"/>
                                          </p:stCondLst>
                                        </p:cTn>
                                        <p:tgtEl>
                                          <p:spTgt spid="521">
                                            <p:txEl>
                                              <p:pRg st="0" end="0"/>
                                            </p:txEl>
                                          </p:spTgt>
                                        </p:tgtEl>
                                        <p:attrNameLst>
                                          <p:attrName>style.visibility</p:attrName>
                                        </p:attrNameLst>
                                      </p:cBhvr>
                                      <p:to>
                                        <p:strVal val="visible"/>
                                      </p:to>
                                    </p:set>
                                  </p:childTnLst>
                                </p:cTn>
                              </p:par>
                            </p:childTnLst>
                          </p:cTn>
                        </p:par>
                      </p:childTnLst>
                    </p:cTn>
                  </p:par>
                  <p:par>
                    <p:cTn id="771" nodeType="clickEffect" fill="hold">
                      <p:stCondLst>
                        <p:cond delay="indefinite"/>
                      </p:stCondLst>
                      <p:childTnLst>
                        <p:par>
                          <p:cTn id="772" nodeType="withEffect" fill="hold">
                            <p:stCondLst>
                              <p:cond delay="0"/>
                            </p:stCondLst>
                            <p:childTnLst>
                              <p:par>
                                <p:cTn id="773" nodeType="clickEffect" fill="hold" presetClass="entr" presetID="1">
                                  <p:stCondLst>
                                    <p:cond delay="0"/>
                                  </p:stCondLst>
                                  <p:childTnLst>
                                    <p:set>
                                      <p:cBhvr>
                                        <p:cTn id="774" dur="1" fill="hold">
                                          <p:stCondLst>
                                            <p:cond delay="0"/>
                                          </p:stCondLst>
                                        </p:cTn>
                                        <p:tgtEl>
                                          <p:spTgt spid="521">
                                            <p:txEl>
                                              <p:pRg st="1322" end="132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CustomShape 1"/>
          <p:cNvSpPr/>
          <p:nvPr/>
        </p:nvSpPr>
        <p:spPr>
          <a:xfrm>
            <a:off x="652284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9C70C218-60E8-49AC-99A2-FF5DB4EF1829}"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523" name="CustomShape 2"/>
          <p:cNvSpPr/>
          <p:nvPr/>
        </p:nvSpPr>
        <p:spPr>
          <a:xfrm>
            <a:off x="457200" y="457200"/>
            <a:ext cx="8226360" cy="736560"/>
          </a:xfrm>
          <a:prstGeom prst="rect">
            <a:avLst/>
          </a:prstGeom>
          <a:noFill/>
          <a:ln>
            <a:noFill/>
          </a:ln>
        </p:spPr>
        <p:style>
          <a:lnRef idx="0"/>
          <a:fillRef idx="0"/>
          <a:effectRef idx="0"/>
          <a:fontRef idx="minor"/>
        </p:style>
        <p:txBody>
          <a:bodyPr lIns="90000" rIns="90000" tIns="46800" bIns="46800" anchor="ctr"/>
          <a:p>
            <a:pPr>
              <a:lnSpc>
                <a:spcPct val="100000"/>
              </a:lnSpc>
            </a:pPr>
            <a:r>
              <a:rPr b="0" lang="it-IT" sz="2800" spc="-1" strike="noStrike">
                <a:solidFill>
                  <a:srgbClr val="1818ff"/>
                </a:solidFill>
                <a:latin typeface="Arial"/>
                <a:ea typeface="Arial Unicode MS"/>
              </a:rPr>
              <a:t>La determinazione del corrispettivo</a:t>
            </a:r>
            <a:endParaRPr b="0" lang="it-IT" sz="2800" spc="-1" strike="noStrike">
              <a:latin typeface="Arial"/>
            </a:endParaRPr>
          </a:p>
        </p:txBody>
      </p:sp>
      <p:sp>
        <p:nvSpPr>
          <p:cNvPr id="524" name="CustomShape 3"/>
          <p:cNvSpPr/>
          <p:nvPr/>
        </p:nvSpPr>
        <p:spPr>
          <a:xfrm>
            <a:off x="457200" y="1197000"/>
            <a:ext cx="8226360" cy="4667040"/>
          </a:xfrm>
          <a:prstGeom prst="rect">
            <a:avLst/>
          </a:prstGeom>
          <a:noFill/>
          <a:ln>
            <a:noFill/>
          </a:ln>
        </p:spPr>
        <p:style>
          <a:lnRef idx="0"/>
          <a:fillRef idx="0"/>
          <a:effectRef idx="0"/>
          <a:fontRef idx="minor"/>
        </p:style>
        <p:txBody>
          <a:bodyPr lIns="90000" rIns="90000" tIns="46800" bIns="46800"/>
          <a:p>
            <a:pPr marL="339840" indent="-336600">
              <a:lnSpc>
                <a:spcPct val="100000"/>
              </a:lnSpc>
              <a:spcBef>
                <a:spcPts val="700"/>
              </a:spcBef>
              <a:buClr>
                <a:srgbClr val="00007d"/>
              </a:buClr>
              <a:buFont typeface="Wingdings" charset="2"/>
              <a:buChar char=""/>
            </a:pPr>
            <a:r>
              <a:rPr b="0" lang="it-IT" sz="1800" spc="-1" strike="noStrike">
                <a:solidFill>
                  <a:srgbClr val="000000"/>
                </a:solidFill>
                <a:latin typeface="Arial"/>
                <a:ea typeface="Arial Unicode MS"/>
              </a:rPr>
              <a:t>Per determinare l’importo del corrispettivo da porre a base di gara è necessario fare riferimento ai criteri fissati </a:t>
            </a:r>
            <a:r>
              <a:rPr b="0" lang="it-IT" sz="1800" spc="-1" strike="noStrike">
                <a:solidFill>
                  <a:srgbClr val="ff0000"/>
                </a:solidFill>
                <a:latin typeface="Arial"/>
                <a:ea typeface="Arial Unicode MS"/>
              </a:rPr>
              <a:t>dal decreto del Ministero della giustizia 17 giugno 2016</a:t>
            </a:r>
            <a:r>
              <a:rPr b="0" lang="it-IT" sz="1800" spc="-1" strike="noStrike">
                <a:solidFill>
                  <a:srgbClr val="000000"/>
                </a:solidFill>
                <a:latin typeface="Arial"/>
                <a:ea typeface="Arial Unicode MS"/>
              </a:rPr>
              <a:t>, </a:t>
            </a:r>
            <a:endParaRPr b="0" lang="it-IT" sz="1800" spc="-1" strike="noStrike">
              <a:latin typeface="Arial"/>
            </a:endParaRPr>
          </a:p>
          <a:p>
            <a:pPr marL="339840" indent="-336600">
              <a:lnSpc>
                <a:spcPct val="100000"/>
              </a:lnSpc>
              <a:spcBef>
                <a:spcPts val="700"/>
              </a:spcBef>
              <a:buClr>
                <a:srgbClr val="00007d"/>
              </a:buClr>
              <a:buFont typeface="Wingdings" charset="2"/>
              <a:buChar char=""/>
            </a:pPr>
            <a:r>
              <a:rPr b="0" lang="it-IT" sz="1600" spc="-1" strike="noStrike">
                <a:solidFill>
                  <a:srgbClr val="000000"/>
                </a:solidFill>
                <a:latin typeface="Arial"/>
                <a:ea typeface="Arial Unicode MS"/>
              </a:rPr>
              <a:t>&lt;&lt;Per motivi di trasparenza e correttezza è obbligatorio riportare nella documentazione di gara il procedimento adottato per il calcolo dei compensi posti a base di gara, inteso come elenco dettagliato delle prestazioni e dei relativi corrispettivi. Ciò permette ai potenziali concorrenti di verificare la congruità dell’importo fissato, l’assenza di eventuali errori di impostazione o calcolo. Permette, inoltre, di accertare che il procedimento non produca tariffe superiori a quelle derivanti dal sistema precedente, oltre a rappresentare una misura minima a presidio della qualità della prestazione resa. &gt;&gt; (ANAC)</a:t>
            </a:r>
            <a:endParaRPr b="0" lang="it-IT" sz="1600" spc="-1" strike="noStrike">
              <a:latin typeface="Arial"/>
            </a:endParaRPr>
          </a:p>
          <a:p>
            <a:pPr marL="339840" indent="-336600">
              <a:lnSpc>
                <a:spcPct val="100000"/>
              </a:lnSpc>
              <a:spcBef>
                <a:spcPts val="700"/>
              </a:spcBef>
              <a:buClr>
                <a:srgbClr val="00007d"/>
              </a:buClr>
              <a:buFont typeface="Wingdings" charset="2"/>
              <a:buChar char=""/>
            </a:pPr>
            <a:r>
              <a:rPr b="0" lang="it-IT" sz="1800" spc="-1" strike="noStrike">
                <a:solidFill>
                  <a:srgbClr val="000000"/>
                </a:solidFill>
                <a:latin typeface="Arial"/>
                <a:ea typeface="Arial Unicode MS"/>
              </a:rPr>
              <a:t>Art. 24, comma 8 (modificato): I predetti corrispettivi </a:t>
            </a:r>
            <a:r>
              <a:rPr b="0" lang="it-IT" sz="1800" spc="-1" strike="sngStrike">
                <a:solidFill>
                  <a:srgbClr val="000000"/>
                </a:solidFill>
                <a:latin typeface="Arial"/>
                <a:ea typeface="Arial Unicode MS"/>
              </a:rPr>
              <a:t>possono essere utilizzati</a:t>
            </a:r>
            <a:r>
              <a:rPr b="0" lang="it-IT" sz="1800" spc="-1" strike="noStrike">
                <a:solidFill>
                  <a:srgbClr val="000000"/>
                </a:solidFill>
                <a:latin typeface="Arial"/>
                <a:ea typeface="Arial Unicode MS"/>
              </a:rPr>
              <a:t> </a:t>
            </a:r>
            <a:r>
              <a:rPr b="1" lang="it-IT" sz="1800" spc="-1" strike="noStrike">
                <a:solidFill>
                  <a:srgbClr val="0070c0"/>
                </a:solidFill>
                <a:latin typeface="Arial"/>
                <a:ea typeface="Arial Unicode MS"/>
              </a:rPr>
              <a:t>sono utilizzati</a:t>
            </a:r>
            <a:r>
              <a:rPr b="0" lang="it-IT" sz="1800" spc="-1" strike="noStrike">
                <a:solidFill>
                  <a:srgbClr val="000000"/>
                </a:solidFill>
                <a:latin typeface="Arial"/>
                <a:ea typeface="Arial Unicode MS"/>
              </a:rPr>
              <a:t> dalle stazioni appaltanti</a:t>
            </a:r>
            <a:r>
              <a:rPr b="0" lang="it-IT" sz="1800" spc="-1" strike="sngStrike">
                <a:solidFill>
                  <a:srgbClr val="000000"/>
                </a:solidFill>
                <a:latin typeface="Arial"/>
                <a:ea typeface="Arial Unicode MS"/>
              </a:rPr>
              <a:t>, ove motivatamente ritenuti adeguati</a:t>
            </a:r>
            <a:r>
              <a:rPr b="0" lang="it-IT" sz="1800" spc="-1" strike="noStrike">
                <a:solidFill>
                  <a:srgbClr val="000000"/>
                </a:solidFill>
                <a:latin typeface="Arial"/>
                <a:ea typeface="Arial Unicode MS"/>
              </a:rPr>
              <a:t> quale criterio o base di riferimento ai fini dell’individuazione dell’</a:t>
            </a:r>
            <a:r>
              <a:rPr b="0" lang="it-IT" sz="1800" spc="-1" strike="sngStrike">
                <a:solidFill>
                  <a:srgbClr val="000000"/>
                </a:solidFill>
                <a:latin typeface="Arial"/>
                <a:ea typeface="Arial Unicode MS"/>
              </a:rPr>
              <a:t>importo dell’affidamento </a:t>
            </a:r>
            <a:r>
              <a:rPr b="1" lang="it-IT" sz="1800" spc="-1" strike="noStrike">
                <a:solidFill>
                  <a:srgbClr val="0070c0"/>
                </a:solidFill>
                <a:latin typeface="Arial"/>
                <a:ea typeface="Arial Unicode MS"/>
              </a:rPr>
              <a:t>importo a porre a base di gara dell'affidamento</a:t>
            </a:r>
            <a:r>
              <a:rPr b="0" lang="it-IT" sz="1800" spc="-1" strike="noStrike">
                <a:solidFill>
                  <a:srgbClr val="0070c0"/>
                </a:solidFill>
                <a:latin typeface="Arial"/>
                <a:ea typeface="Arial Unicode MS"/>
              </a:rPr>
              <a:t>. .</a:t>
            </a:r>
            <a:endParaRPr b="0" lang="it-IT" sz="1800" spc="-1" strike="noStrike">
              <a:latin typeface="Arial"/>
            </a:endParaRPr>
          </a:p>
        </p:txBody>
      </p:sp>
    </p:spTree>
  </p:cSld>
  <p:timing>
    <p:tnLst>
      <p:par>
        <p:cTn id="775" dur="indefinite" restart="never" nodeType="tmRoot">
          <p:childTnLst>
            <p:seq>
              <p:cTn id="776" dur="indefinite" nodeType="mainSeq">
                <p:childTnLst>
                  <p:par>
                    <p:cTn id="777" nodeType="clickEffect" fill="hold">
                      <p:stCondLst>
                        <p:cond delay="0"/>
                      </p:stCondLst>
                      <p:childTnLst>
                        <p:par>
                          <p:cTn id="778" nodeType="withEffect" fill="hold">
                            <p:stCondLst>
                              <p:cond delay="0"/>
                            </p:stCondLst>
                            <p:childTnLst>
                              <p:par>
                                <p:cTn id="779" nodeType="afterEffect" fill="hold" presetClass="entr" presetID="1">
                                  <p:stCondLst>
                                    <p:cond delay="0"/>
                                  </p:stCondLst>
                                  <p:childTnLst>
                                    <p:set>
                                      <p:cBhvr>
                                        <p:cTn id="780" dur="1" fill="hold">
                                          <p:stCondLst>
                                            <p:cond delay="0"/>
                                          </p:stCondLst>
                                        </p:cTn>
                                        <p:tgtEl>
                                          <p:spTgt spid="523"/>
                                        </p:tgtEl>
                                        <p:attrNameLst>
                                          <p:attrName>style.visibility</p:attrName>
                                        </p:attrNameLst>
                                      </p:cBhvr>
                                      <p:to>
                                        <p:strVal val="visible"/>
                                      </p:to>
                                    </p:set>
                                  </p:childTnLst>
                                </p:cTn>
                              </p:par>
                            </p:childTnLst>
                          </p:cTn>
                        </p:par>
                      </p:childTnLst>
                    </p:cTn>
                  </p:par>
                  <p:par>
                    <p:cTn id="781" nodeType="clickEffect" fill="hold">
                      <p:stCondLst>
                        <p:cond delay="indefinite"/>
                      </p:stCondLst>
                      <p:childTnLst>
                        <p:par>
                          <p:cTn id="782" nodeType="withEffect" fill="hold">
                            <p:stCondLst>
                              <p:cond delay="0"/>
                            </p:stCondLst>
                            <p:childTnLst>
                              <p:par>
                                <p:cTn id="783" nodeType="clickEffect" fill="hold" presetClass="entr" presetID="1">
                                  <p:stCondLst>
                                    <p:cond delay="0"/>
                                  </p:stCondLst>
                                  <p:childTnLst>
                                    <p:set>
                                      <p:cBhvr>
                                        <p:cTn id="784" dur="1" fill="hold">
                                          <p:stCondLst>
                                            <p:cond delay="0"/>
                                          </p:stCondLst>
                                        </p:cTn>
                                        <p:tgtEl>
                                          <p:spTgt spid="524">
                                            <p:txEl>
                                              <p:pRg st="0" end="0"/>
                                            </p:txEl>
                                          </p:spTgt>
                                        </p:tgtEl>
                                        <p:attrNameLst>
                                          <p:attrName>style.visibility</p:attrName>
                                        </p:attrNameLst>
                                      </p:cBhvr>
                                      <p:to>
                                        <p:strVal val="visible"/>
                                      </p:to>
                                    </p:set>
                                  </p:childTnLst>
                                </p:cTn>
                              </p:par>
                            </p:childTnLst>
                          </p:cTn>
                        </p:par>
                      </p:childTnLst>
                    </p:cTn>
                  </p:par>
                  <p:par>
                    <p:cTn id="785" fill="hold">
                      <p:stCondLst>
                        <p:cond delay="indefinite"/>
                      </p:stCondLst>
                      <p:childTnLst>
                        <p:par>
                          <p:cTn id="786" fill="hold">
                            <p:stCondLst>
                              <p:cond delay="0"/>
                            </p:stCondLst>
                            <p:childTnLst>
                              <p:par>
                                <p:cTn id="787" nodeType="clickEffect" fill="hold" presetClass="entr" presetID="1">
                                  <p:stCondLst>
                                    <p:cond delay="0"/>
                                  </p:stCondLst>
                                  <p:childTnLst>
                                    <p:set>
                                      <p:cBhvr>
                                        <p:cTn id="788" dur="1" fill="hold">
                                          <p:stCondLst>
                                            <p:cond delay="0"/>
                                          </p:stCondLst>
                                        </p:cTn>
                                        <p:tgtEl>
                                          <p:spTgt spid="524">
                                            <p:txEl>
                                              <p:pRg st="1102" end="1102"/>
                                            </p:txEl>
                                          </p:spTgt>
                                        </p:tgtEl>
                                        <p:attrNameLst>
                                          <p:attrName>style.visibility</p:attrName>
                                        </p:attrNameLst>
                                      </p:cBhvr>
                                      <p:to>
                                        <p:strVal val="visible"/>
                                      </p:to>
                                    </p:set>
                                  </p:childTnLst>
                                </p:cTn>
                              </p:par>
                            </p:childTnLst>
                          </p:cTn>
                        </p:par>
                      </p:childTnLst>
                    </p:cTn>
                  </p:par>
                  <p:par>
                    <p:cTn id="789" nodeType="clickEffect" fill="hold">
                      <p:stCondLst>
                        <p:cond delay="indefinite"/>
                      </p:stCondLst>
                      <p:childTnLst>
                        <p:par>
                          <p:cTn id="790" nodeType="withEffect" fill="hold">
                            <p:stCondLst>
                              <p:cond delay="0"/>
                            </p:stCondLst>
                            <p:childTnLst>
                              <p:par>
                                <p:cTn id="791" nodeType="clickEffect" fill="hold" presetClass="entr" presetID="1">
                                  <p:stCondLst>
                                    <p:cond delay="0"/>
                                  </p:stCondLst>
                                  <p:childTnLst>
                                    <p:set>
                                      <p:cBhvr>
                                        <p:cTn id="792" dur="1" fill="hold">
                                          <p:stCondLst>
                                            <p:cond delay="0"/>
                                          </p:stCondLst>
                                        </p:cTn>
                                        <p:tgtEl>
                                          <p:spTgt spid="524">
                                            <p:txEl>
                                              <p:pRg st="1102" end="110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CustomShape 1"/>
          <p:cNvSpPr/>
          <p:nvPr/>
        </p:nvSpPr>
        <p:spPr>
          <a:xfrm>
            <a:off x="6522840" y="6248520"/>
            <a:ext cx="2128680" cy="452520"/>
          </a:xfrm>
          <a:prstGeom prst="rect">
            <a:avLst/>
          </a:prstGeom>
          <a:noFill/>
          <a:ln>
            <a:noFill/>
          </a:ln>
        </p:spPr>
        <p:style>
          <a:lnRef idx="0"/>
          <a:fillRef idx="0"/>
          <a:effectRef idx="0"/>
          <a:fontRef idx="minor"/>
        </p:style>
        <p:txBody>
          <a:bodyPr lIns="90000" rIns="90000" tIns="46800" bIns="46800" anchor="b"/>
          <a:p>
            <a:pPr>
              <a:lnSpc>
                <a:spcPct val="100000"/>
              </a:lnSpc>
            </a:pPr>
            <a:fld id="{C519A362-F236-4C4E-88CC-E60ABBB746C7}"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526" name="CustomShape 2"/>
          <p:cNvSpPr/>
          <p:nvPr/>
        </p:nvSpPr>
        <p:spPr>
          <a:xfrm>
            <a:off x="457200" y="457200"/>
            <a:ext cx="8226360" cy="736560"/>
          </a:xfrm>
          <a:prstGeom prst="rect">
            <a:avLst/>
          </a:pr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1818ff"/>
                </a:solidFill>
                <a:latin typeface="Arial"/>
                <a:ea typeface="Arial Unicode MS"/>
              </a:rPr>
              <a:t>Strumenti telematici di acquisto</a:t>
            </a:r>
            <a:endParaRPr b="0" lang="it-IT" sz="2800" spc="-1" strike="noStrike">
              <a:latin typeface="Arial"/>
            </a:endParaRPr>
          </a:p>
        </p:txBody>
      </p:sp>
      <p:sp>
        <p:nvSpPr>
          <p:cNvPr id="527" name="CustomShape 3"/>
          <p:cNvSpPr/>
          <p:nvPr/>
        </p:nvSpPr>
        <p:spPr>
          <a:xfrm>
            <a:off x="457200" y="1197000"/>
            <a:ext cx="8226360" cy="4667040"/>
          </a:xfrm>
          <a:prstGeom prst="rect">
            <a:avLst/>
          </a:prstGeom>
          <a:noFill/>
          <a:ln>
            <a:noFill/>
          </a:ln>
        </p:spPr>
        <p:style>
          <a:lnRef idx="0"/>
          <a:fillRef idx="0"/>
          <a:effectRef idx="0"/>
          <a:fontRef idx="minor"/>
        </p:style>
        <p:txBody>
          <a:bodyPr lIns="90000" rIns="90000" tIns="46800" bIns="46800"/>
          <a:p>
            <a:pPr marL="342720" indent="-339120">
              <a:lnSpc>
                <a:spcPct val="100000"/>
              </a:lnSpc>
            </a:pPr>
            <a:r>
              <a:rPr b="1" lang="it-IT" sz="1800" spc="-1" strike="noStrike">
                <a:solidFill>
                  <a:srgbClr val="000000"/>
                </a:solidFill>
                <a:latin typeface="Arial"/>
                <a:ea typeface="Arial Unicode MS"/>
              </a:rPr>
              <a:t>Art. 37- </a:t>
            </a:r>
            <a:r>
              <a:rPr b="0" lang="it-IT" sz="1800" spc="-1" strike="noStrike">
                <a:solidFill>
                  <a:srgbClr val="000000"/>
                </a:solidFill>
                <a:latin typeface="Arial"/>
                <a:ea typeface="Arial Unicode MS"/>
              </a:rPr>
              <a:t>(</a:t>
            </a:r>
            <a:r>
              <a:rPr b="0" i="1" lang="it-IT" sz="1800" spc="-1" strike="noStrike">
                <a:solidFill>
                  <a:srgbClr val="000000"/>
                </a:solidFill>
                <a:latin typeface="Arial"/>
                <a:ea typeface="Arial Unicode MS"/>
              </a:rPr>
              <a:t>Aggregazioni e centralizzazione delle committenze</a:t>
            </a:r>
            <a:r>
              <a:rPr b="1" lang="it-IT" sz="1800" spc="-1" strike="noStrike">
                <a:solidFill>
                  <a:srgbClr val="000000"/>
                </a:solidFill>
                <a:latin typeface="Arial"/>
                <a:ea typeface="Arial Unicode MS"/>
              </a:rPr>
              <a:t>)</a:t>
            </a:r>
            <a:endParaRPr b="0" lang="it-IT" sz="1800" spc="-1" strike="noStrike">
              <a:latin typeface="Arial"/>
            </a:endParaRPr>
          </a:p>
          <a:p>
            <a:pPr marL="342720" indent="-339120">
              <a:lnSpc>
                <a:spcPct val="100000"/>
              </a:lnSpc>
            </a:pPr>
            <a:r>
              <a:rPr b="0" lang="it-IT" sz="2000" spc="-1" strike="noStrike">
                <a:solidFill>
                  <a:srgbClr val="000000"/>
                </a:solidFill>
                <a:latin typeface="Arial"/>
                <a:ea typeface="Arial Unicode MS"/>
              </a:rPr>
              <a:t>1. Le stazioni appaltanti, </a:t>
            </a:r>
            <a:r>
              <a:rPr b="0" lang="it-IT" sz="2000" spc="-1" strike="noStrike">
                <a:solidFill>
                  <a:srgbClr val="3333ff"/>
                </a:solidFill>
                <a:latin typeface="Arial"/>
                <a:ea typeface="Arial Unicode MS"/>
              </a:rPr>
              <a:t>fermi restando gli obblighi di ricorso agli strumenti di acquisto e di negoziazione, anche telematici, previsti dalle vigenti disposizioni in materia di contenimento della spesa</a:t>
            </a:r>
            <a:r>
              <a:rPr b="0" lang="it-IT" sz="2000" spc="-1" strike="noStrike">
                <a:solidFill>
                  <a:srgbClr val="000000"/>
                </a:solidFill>
                <a:latin typeface="Arial"/>
                <a:ea typeface="Arial Unicode MS"/>
              </a:rPr>
              <a:t>, possono procedere</a:t>
            </a:r>
            <a:endParaRPr b="0" lang="it-IT" sz="2000" spc="-1" strike="noStrike">
              <a:latin typeface="Arial"/>
            </a:endParaRPr>
          </a:p>
          <a:p>
            <a:pPr marL="342720" indent="-339120">
              <a:lnSpc>
                <a:spcPct val="100000"/>
              </a:lnSpc>
            </a:pPr>
            <a:r>
              <a:rPr b="0" lang="it-IT" sz="2000" spc="-1" strike="noStrike">
                <a:solidFill>
                  <a:srgbClr val="000000"/>
                </a:solidFill>
                <a:latin typeface="Arial"/>
                <a:ea typeface="Arial Unicode MS"/>
              </a:rPr>
              <a:t>- direttamente e autonomamente all’acquisizione di forniture e servizi di importo inferiore a 40.000 euro e di lavori di importo inferiore a 150.000 euro,</a:t>
            </a:r>
            <a:endParaRPr b="0" lang="it-IT" sz="2000" spc="-1" strike="noStrike">
              <a:latin typeface="Arial"/>
            </a:endParaRPr>
          </a:p>
          <a:p>
            <a:pPr marL="343440" indent="-339840">
              <a:lnSpc>
                <a:spcPct val="100000"/>
              </a:lnSpc>
              <a:buClr>
                <a:srgbClr val="000000"/>
              </a:buClr>
              <a:buFont typeface="StarSymbol"/>
              <a:buChar char="-"/>
            </a:pPr>
            <a:r>
              <a:rPr b="0" lang="it-IT" sz="2000" spc="-1" strike="noStrike">
                <a:solidFill>
                  <a:srgbClr val="000000"/>
                </a:solidFill>
                <a:latin typeface="Arial"/>
                <a:ea typeface="Arial Unicode MS"/>
              </a:rPr>
              <a:t>nonché attraverso l’effettuazione di ordini a valere su strumenti di acquisto messi a disposizione dalle centrali di committenza </a:t>
            </a:r>
            <a:r>
              <a:rPr b="1" lang="it-IT" sz="2000" spc="-1" strike="noStrike">
                <a:solidFill>
                  <a:srgbClr val="0070c0"/>
                </a:solidFill>
                <a:latin typeface="Arial"/>
                <a:ea typeface="Arial Unicode MS"/>
              </a:rPr>
              <a:t>e dai soggetti aggregatori</a:t>
            </a:r>
            <a:r>
              <a:rPr b="0" lang="it-IT" sz="2000" spc="-1" strike="noStrike">
                <a:solidFill>
                  <a:srgbClr val="0070c0"/>
                </a:solidFill>
                <a:latin typeface="Arial"/>
                <a:ea typeface="Arial Unicode MS"/>
              </a:rPr>
              <a:t>.</a:t>
            </a:r>
            <a:endParaRPr b="0" lang="it-IT" sz="2000" spc="-1" strike="noStrike">
              <a:latin typeface="Arial"/>
            </a:endParaRPr>
          </a:p>
          <a:p>
            <a:pPr marL="342720" indent="-339120">
              <a:lnSpc>
                <a:spcPct val="100000"/>
              </a:lnSpc>
            </a:pPr>
            <a:endParaRPr b="0" lang="it-IT" sz="2000" spc="-1" strike="noStrike">
              <a:latin typeface="Arial"/>
            </a:endParaRPr>
          </a:p>
          <a:p>
            <a:pPr marL="342720" indent="-339120">
              <a:lnSpc>
                <a:spcPct val="100000"/>
              </a:lnSpc>
            </a:pPr>
            <a:r>
              <a:rPr b="0" lang="it-IT" sz="2000" spc="-1" strike="noStrike">
                <a:solidFill>
                  <a:srgbClr val="000000"/>
                </a:solidFill>
                <a:latin typeface="Arial"/>
                <a:ea typeface="Arial Unicode MS"/>
              </a:rPr>
              <a:t>Per effettuare procedure di importo superiore alle soglie indicate al periodo precedente, le stazioni appaltanti devono essere in possesso della necessaria qualificazione ai sensi dell’articolo 38.</a:t>
            </a:r>
            <a:endParaRPr b="0" lang="it-IT" sz="2000" spc="-1" strike="noStrike">
              <a:latin typeface="Arial"/>
            </a:endParaRPr>
          </a:p>
          <a:p>
            <a:pPr marL="342720" indent="-339120">
              <a:lnSpc>
                <a:spcPct val="100000"/>
              </a:lnSpc>
            </a:pPr>
            <a:endParaRPr b="0" lang="it-IT" sz="2000" spc="-1" strike="noStrike">
              <a:latin typeface="Arial"/>
            </a:endParaRPr>
          </a:p>
          <a:p>
            <a:pPr marL="342720" indent="-339120">
              <a:lnSpc>
                <a:spcPct val="100000"/>
              </a:lnSpc>
              <a:spcBef>
                <a:spcPts val="700"/>
              </a:spcBef>
            </a:pPr>
            <a:endParaRPr b="0" lang="it-IT" sz="2000" spc="-1" strike="noStrike">
              <a:latin typeface="Arial"/>
            </a:endParaRPr>
          </a:p>
        </p:txBody>
      </p:sp>
    </p:spTree>
  </p:cSld>
  <p:timing>
    <p:tnLst>
      <p:par>
        <p:cTn id="793" dur="indefinite" restart="never" nodeType="tmRoot">
          <p:childTnLst>
            <p:seq>
              <p:cTn id="794" dur="indefinite" nodeType="mainSeq">
                <p:childTnLst>
                  <p:par>
                    <p:cTn id="795" nodeType="clickEffect" fill="hold">
                      <p:stCondLst>
                        <p:cond delay="0"/>
                      </p:stCondLst>
                      <p:childTnLst>
                        <p:par>
                          <p:cTn id="796" nodeType="withEffect" fill="hold">
                            <p:stCondLst>
                              <p:cond delay="0"/>
                            </p:stCondLst>
                            <p:childTnLst>
                              <p:par>
                                <p:cTn id="797" nodeType="afterEffect" fill="hold" presetClass="entr" presetID="1">
                                  <p:stCondLst>
                                    <p:cond delay="0"/>
                                  </p:stCondLst>
                                  <p:childTnLst>
                                    <p:set>
                                      <p:cBhvr>
                                        <p:cTn id="798" dur="1" fill="hold">
                                          <p:stCondLst>
                                            <p:cond delay="0"/>
                                          </p:stCondLst>
                                        </p:cTn>
                                        <p:tgtEl>
                                          <p:spTgt spid="526"/>
                                        </p:tgtEl>
                                        <p:attrNameLst>
                                          <p:attrName>style.visibility</p:attrName>
                                        </p:attrNameLst>
                                      </p:cBhvr>
                                      <p:to>
                                        <p:strVal val="visible"/>
                                      </p:to>
                                    </p:set>
                                  </p:childTnLst>
                                </p:cTn>
                              </p:par>
                            </p:childTnLst>
                          </p:cTn>
                        </p:par>
                      </p:childTnLst>
                    </p:cTn>
                  </p:par>
                  <p:par>
                    <p:cTn id="799" nodeType="clickEffect" fill="hold">
                      <p:stCondLst>
                        <p:cond delay="indefinite"/>
                      </p:stCondLst>
                      <p:childTnLst>
                        <p:par>
                          <p:cTn id="800" nodeType="withEffect" fill="hold">
                            <p:stCondLst>
                              <p:cond delay="0"/>
                            </p:stCondLst>
                            <p:childTnLst>
                              <p:par>
                                <p:cTn id="801" nodeType="clickEffect" fill="hold" presetClass="entr" presetID="1">
                                  <p:stCondLst>
                                    <p:cond delay="0"/>
                                  </p:stCondLst>
                                  <p:childTnLst>
                                    <p:set>
                                      <p:cBhvr>
                                        <p:cTn id="802" dur="1" fill="hold">
                                          <p:stCondLst>
                                            <p:cond delay="0"/>
                                          </p:stCondLst>
                                        </p:cTn>
                                        <p:tgtEl>
                                          <p:spTgt spid="527">
                                            <p:txEl>
                                              <p:pRg st="0" end="0"/>
                                            </p:txEl>
                                          </p:spTgt>
                                        </p:tgtEl>
                                        <p:attrNameLst>
                                          <p:attrName>style.visibility</p:attrName>
                                        </p:attrNameLst>
                                      </p:cBhvr>
                                      <p:to>
                                        <p:strVal val="visible"/>
                                      </p:to>
                                    </p:set>
                                  </p:childTnLst>
                                </p:cTn>
                              </p:par>
                            </p:childTnLst>
                          </p:cTn>
                        </p:par>
                      </p:childTnLst>
                    </p:cTn>
                  </p:par>
                  <p:par>
                    <p:cTn id="803" fill="hold">
                      <p:stCondLst>
                        <p:cond delay="indefinite"/>
                      </p:stCondLst>
                      <p:childTnLst>
                        <p:par>
                          <p:cTn id="804" fill="hold">
                            <p:stCondLst>
                              <p:cond delay="0"/>
                            </p:stCondLst>
                            <p:childTnLst>
                              <p:par>
                                <p:cTn id="805" nodeType="clickEffect" fill="hold" presetClass="entr" presetID="1">
                                  <p:stCondLst>
                                    <p:cond delay="0"/>
                                  </p:stCondLst>
                                  <p:childTnLst>
                                    <p:set>
                                      <p:cBhvr>
                                        <p:cTn id="806" dur="1" fill="hold">
                                          <p:stCondLst>
                                            <p:cond delay="0"/>
                                          </p:stCondLst>
                                        </p:cTn>
                                        <p:tgtEl>
                                          <p:spTgt spid="527">
                                            <p:txEl>
                                              <p:pRg st="798" end="798"/>
                                            </p:txEl>
                                          </p:spTgt>
                                        </p:tgtEl>
                                        <p:attrNameLst>
                                          <p:attrName>style.visibility</p:attrName>
                                        </p:attrNameLst>
                                      </p:cBhvr>
                                      <p:to>
                                        <p:strVal val="visible"/>
                                      </p:to>
                                    </p:set>
                                  </p:childTnLst>
                                </p:cTn>
                              </p:par>
                            </p:childTnLst>
                          </p:cTn>
                        </p:par>
                      </p:childTnLst>
                    </p:cTn>
                  </p:par>
                  <p:par>
                    <p:cTn id="807" fill="hold">
                      <p:stCondLst>
                        <p:cond delay="indefinite"/>
                      </p:stCondLst>
                      <p:childTnLst>
                        <p:par>
                          <p:cTn id="808" fill="hold">
                            <p:stCondLst>
                              <p:cond delay="0"/>
                            </p:stCondLst>
                            <p:childTnLst>
                              <p:par>
                                <p:cTn id="809" nodeType="clickEffect" fill="hold" presetClass="entr" presetID="1">
                                  <p:stCondLst>
                                    <p:cond delay="0"/>
                                  </p:stCondLst>
                                  <p:childTnLst>
                                    <p:set>
                                      <p:cBhvr>
                                        <p:cTn id="810" dur="1" fill="hold">
                                          <p:stCondLst>
                                            <p:cond delay="0"/>
                                          </p:stCondLst>
                                        </p:cTn>
                                        <p:tgtEl>
                                          <p:spTgt spid="527">
                                            <p:txEl>
                                              <p:pRg st="798" end="798"/>
                                            </p:txEl>
                                          </p:spTgt>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nodeType="clickEffect" fill="hold" presetClass="entr" presetID="1">
                                  <p:stCondLst>
                                    <p:cond delay="0"/>
                                  </p:stCondLst>
                                  <p:childTnLst>
                                    <p:set>
                                      <p:cBhvr>
                                        <p:cTn id="814" dur="1" fill="hold">
                                          <p:stCondLst>
                                            <p:cond delay="0"/>
                                          </p:stCondLst>
                                        </p:cTn>
                                        <p:tgtEl>
                                          <p:spTgt spid="527">
                                            <p:txEl>
                                              <p:pRg st="798" end="798"/>
                                            </p:txEl>
                                          </p:spTgt>
                                        </p:tgtEl>
                                        <p:attrNameLst>
                                          <p:attrName>style.visibility</p:attrName>
                                        </p:attrNameLst>
                                      </p:cBhvr>
                                      <p:to>
                                        <p:strVal val="visible"/>
                                      </p:to>
                                    </p:set>
                                  </p:childTnLst>
                                </p:cTn>
                              </p:par>
                            </p:childTnLst>
                          </p:cTn>
                        </p:par>
                      </p:childTnLst>
                    </p:cTn>
                  </p:par>
                  <p:par>
                    <p:cTn id="815" fill="hold">
                      <p:stCondLst>
                        <p:cond delay="indefinite"/>
                      </p:stCondLst>
                      <p:childTnLst>
                        <p:par>
                          <p:cTn id="816" fill="hold">
                            <p:stCondLst>
                              <p:cond delay="0"/>
                            </p:stCondLst>
                            <p:childTnLst>
                              <p:par>
                                <p:cTn id="817" nodeType="clickEffect" fill="hold" presetClass="entr" presetID="1">
                                  <p:stCondLst>
                                    <p:cond delay="0"/>
                                  </p:stCondLst>
                                  <p:childTnLst>
                                    <p:set>
                                      <p:cBhvr>
                                        <p:cTn id="818" dur="1" fill="hold">
                                          <p:stCondLst>
                                            <p:cond delay="0"/>
                                          </p:stCondLst>
                                        </p:cTn>
                                        <p:tgtEl>
                                          <p:spTgt spid="527">
                                            <p:txEl>
                                              <p:pRg st="798" end="79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CustomShape 1"/>
          <p:cNvSpPr/>
          <p:nvPr/>
        </p:nvSpPr>
        <p:spPr>
          <a:xfrm>
            <a:off x="497520" y="378360"/>
            <a:ext cx="8226000" cy="1103040"/>
          </a:xfrm>
          <a:prstGeom prst="rect">
            <a:avLst/>
          </a:prstGeom>
          <a:noFill/>
          <a:ln>
            <a:noFill/>
          </a:ln>
        </p:spPr>
        <p:style>
          <a:lnRef idx="0"/>
          <a:fillRef idx="0"/>
          <a:effectRef idx="0"/>
          <a:fontRef idx="minor"/>
        </p:style>
        <p:txBody>
          <a:bodyPr lIns="90000" rIns="90000" tIns="46800" bIns="46800" anchor="ctr"/>
          <a:p>
            <a:pPr>
              <a:lnSpc>
                <a:spcPct val="100000"/>
              </a:lnSpc>
            </a:pPr>
            <a:r>
              <a:rPr b="1" lang="it-IT" sz="2800" spc="-1" strike="noStrike">
                <a:solidFill>
                  <a:srgbClr val="1818ff"/>
                </a:solidFill>
                <a:latin typeface="Arial"/>
                <a:ea typeface="DejaVu Sans"/>
              </a:rPr>
              <a:t>Strumenti telematici di acquisto</a:t>
            </a:r>
            <a:endParaRPr b="0" lang="it-IT" sz="2800" spc="-1" strike="noStrike">
              <a:latin typeface="Arial"/>
            </a:endParaRPr>
          </a:p>
        </p:txBody>
      </p:sp>
      <p:sp>
        <p:nvSpPr>
          <p:cNvPr id="529" name="CustomShape 2"/>
          <p:cNvSpPr/>
          <p:nvPr/>
        </p:nvSpPr>
        <p:spPr>
          <a:xfrm>
            <a:off x="457200" y="1728000"/>
            <a:ext cx="8226000" cy="4676400"/>
          </a:xfrm>
          <a:prstGeom prst="rect">
            <a:avLst/>
          </a:prstGeom>
          <a:noFill/>
          <a:ln>
            <a:noFill/>
          </a:ln>
        </p:spPr>
        <p:style>
          <a:lnRef idx="0"/>
          <a:fillRef idx="0"/>
          <a:effectRef idx="0"/>
          <a:fontRef idx="minor"/>
        </p:style>
        <p:txBody>
          <a:bodyPr lIns="90000" rIns="90000" tIns="46800" bIns="46800"/>
          <a:p>
            <a:pPr marL="342720" indent="-339120">
              <a:lnSpc>
                <a:spcPct val="100000"/>
              </a:lnSpc>
            </a:pPr>
            <a:r>
              <a:rPr b="1" lang="it-IT" sz="2000" spc="-1" strike="noStrike">
                <a:solidFill>
                  <a:srgbClr val="000000"/>
                </a:solidFill>
                <a:latin typeface="Arial"/>
                <a:ea typeface="Arial Unicode MS"/>
              </a:rPr>
              <a:t>Art. 40</a:t>
            </a:r>
            <a:r>
              <a:rPr b="0" lang="it-IT" sz="2000" spc="-1" strike="noStrike">
                <a:solidFill>
                  <a:srgbClr val="000000"/>
                </a:solidFill>
                <a:latin typeface="Arial"/>
                <a:ea typeface="Arial Unicode MS"/>
              </a:rPr>
              <a:t> - (</a:t>
            </a:r>
            <a:r>
              <a:rPr b="0" i="1" lang="it-IT" sz="2000" spc="-1" strike="noStrike">
                <a:solidFill>
                  <a:srgbClr val="000000"/>
                </a:solidFill>
                <a:latin typeface="Arial"/>
                <a:ea typeface="Arial Unicode MS"/>
              </a:rPr>
              <a:t>Obbligo di uso dei mezzi di comunicazione elettronici nello svolgimento di procedure di aggiudicazione</a:t>
            </a:r>
            <a:r>
              <a:rPr b="0" lang="it-IT" sz="2000" spc="-1" strike="noStrike">
                <a:solidFill>
                  <a:srgbClr val="000000"/>
                </a:solidFill>
                <a:latin typeface="Arial"/>
                <a:ea typeface="Arial Unicode MS"/>
              </a:rPr>
              <a:t>)</a:t>
            </a:r>
            <a:endParaRPr b="0" lang="it-IT" sz="2000" spc="-1" strike="noStrike">
              <a:latin typeface="Arial"/>
            </a:endParaRPr>
          </a:p>
          <a:p>
            <a:pPr marL="342720" indent="-339120">
              <a:lnSpc>
                <a:spcPct val="100000"/>
              </a:lnSpc>
            </a:pPr>
            <a:r>
              <a:rPr b="0" lang="it-IT" sz="2000" spc="-1" strike="noStrike">
                <a:solidFill>
                  <a:srgbClr val="000000"/>
                </a:solidFill>
                <a:latin typeface="Arial"/>
                <a:ea typeface="Arial Unicode MS"/>
              </a:rPr>
              <a:t>1. Le comunicazioni e gli scambi di informazioni nell’ambito delle procedure di cui al presente codice svolte da centrali di committenza sono eseguiti utilizzando mezzi di comunicazione elettronici ai sensi dell’articolo 5</a:t>
            </a:r>
            <a:r>
              <a:rPr b="0" i="1" lang="it-IT" sz="2000" spc="-1" strike="noStrike">
                <a:solidFill>
                  <a:srgbClr val="000000"/>
                </a:solidFill>
                <a:latin typeface="Arial"/>
                <a:ea typeface="Arial Unicode MS"/>
              </a:rPr>
              <a:t>-bis </a:t>
            </a:r>
            <a:r>
              <a:rPr b="0" lang="it-IT" sz="2000" spc="-1" strike="noStrike">
                <a:solidFill>
                  <a:srgbClr val="000000"/>
                </a:solidFill>
                <a:latin typeface="Arial"/>
                <a:ea typeface="Arial Unicode MS"/>
              </a:rPr>
              <a:t>del decreto legislativo 7 marzo 2005, n. 82, Codice dell’amministrazione digitale.(*)</a:t>
            </a:r>
            <a:endParaRPr b="0" lang="it-IT" sz="2000" spc="-1" strike="noStrike">
              <a:latin typeface="Arial"/>
            </a:endParaRPr>
          </a:p>
          <a:p>
            <a:pPr marL="342720" indent="-339120">
              <a:lnSpc>
                <a:spcPct val="100000"/>
              </a:lnSpc>
            </a:pPr>
            <a:r>
              <a:rPr b="0" lang="it-IT" sz="2000" spc="-1" strike="noStrike">
                <a:solidFill>
                  <a:srgbClr val="000000"/>
                </a:solidFill>
                <a:latin typeface="Arial"/>
                <a:ea typeface="Arial Unicode MS"/>
              </a:rPr>
              <a:t>2. A decorrere dal </a:t>
            </a:r>
            <a:r>
              <a:rPr b="1" lang="it-IT" sz="2000" spc="-1" strike="noStrike">
                <a:solidFill>
                  <a:srgbClr val="000000"/>
                </a:solidFill>
                <a:latin typeface="Arial"/>
                <a:ea typeface="Arial Unicode MS"/>
              </a:rPr>
              <a:t>18 ottobre 2018</a:t>
            </a:r>
            <a:r>
              <a:rPr b="0" lang="it-IT" sz="2000" spc="-1" strike="noStrike">
                <a:solidFill>
                  <a:srgbClr val="000000"/>
                </a:solidFill>
                <a:latin typeface="Arial"/>
                <a:ea typeface="Arial Unicode MS"/>
              </a:rPr>
              <a:t>, le comunicazioni e gli scambi di informazioni nell’ambito delle procedure di cui al presente codice svolte dalle stazioni appaltanti sono eseguiti utilizzando mezzi di comunicazione elettronici.</a:t>
            </a:r>
            <a:endParaRPr b="0" lang="it-IT" sz="2000" spc="-1" strike="noStrike">
              <a:latin typeface="Arial"/>
            </a:endParaRPr>
          </a:p>
          <a:p>
            <a:pPr marL="342720" indent="-339120">
              <a:lnSpc>
                <a:spcPct val="100000"/>
              </a:lnSpc>
            </a:pPr>
            <a:r>
              <a:rPr b="0" lang="it-IT" sz="1600" spc="-1" strike="noStrike">
                <a:solidFill>
                  <a:srgbClr val="000000"/>
                </a:solidFill>
                <a:latin typeface="Arial"/>
                <a:ea typeface="Arial Unicode MS"/>
              </a:rPr>
              <a:t>(*) </a:t>
            </a:r>
            <a:r>
              <a:rPr b="0" lang="it-IT" sz="1400" spc="-1" strike="noStrike">
                <a:solidFill>
                  <a:srgbClr val="000000"/>
                </a:solidFill>
                <a:latin typeface="Arial"/>
                <a:ea typeface="Arial Unicode MS"/>
              </a:rPr>
              <a:t>Questo obbligo esiste già da tempo: in particolare le comunicazioni di cui all’art.79, del d. lgs. n. 163/2006, ai sensi dell’art. 5-bis e dell’art.6 del d. lgs. 7 marzo 2005, n.82 e del DPCM 27 luglio 2011 (in G.U. 16/11/2011 n. 267) devono essere effettuate in via esclusiva attraverso PEC. Il concorrente deve già quindi comunicare obbligatoriamente il proprio indirizzo digitale (indirizzo P.E.C.), ai fini della partecipazione alle procedure di gara.</a:t>
            </a:r>
            <a:endParaRPr b="0" lang="it-IT" sz="1400" spc="-1" strike="noStrike">
              <a:latin typeface="Arial"/>
            </a:endParaRPr>
          </a:p>
        </p:txBody>
      </p:sp>
    </p:spTree>
  </p:cSld>
  <p:timing>
    <p:tnLst>
      <p:par>
        <p:cTn id="819" dur="indefinite" restart="never" nodeType="tmRoot">
          <p:childTnLst>
            <p:seq>
              <p:cTn id="820" dur="indefinite" nodeType="mainSeq"/>
              <p:prevCondLst>
                <p:cond delay="0" evt="onPrev">
                  <p:tgtEl>
                    <p:sldTgt/>
                  </p:tgtEl>
                </p:cond>
              </p:prevCondLst>
              <p:nextCondLst>
                <p:cond delay="0"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31" name="CustomShape 2"/>
          <p:cNvSpPr/>
          <p:nvPr/>
        </p:nvSpPr>
        <p:spPr>
          <a:xfrm>
            <a:off x="554400" y="1196280"/>
            <a:ext cx="8226000" cy="483876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r>
              <a:rPr b="1" lang="it-IT" sz="2000" spc="-1" strike="noStrike">
                <a:solidFill>
                  <a:srgbClr val="000000"/>
                </a:solidFill>
                <a:latin typeface="Calibri"/>
                <a:ea typeface="Calibri"/>
              </a:rPr>
              <a:t>Articolo 22 dir. 24 e art. 40 dir. 25 - Regole applicabili alle comunicazioni</a:t>
            </a:r>
            <a:r>
              <a:rPr b="0" lang="it-IT" sz="2000" spc="-1" strike="noStrike">
                <a:solidFill>
                  <a:srgbClr val="000000"/>
                </a:solidFill>
                <a:latin typeface="Calibri"/>
                <a:ea typeface="Calibri"/>
              </a:rPr>
              <a:t> </a:t>
            </a:r>
            <a:r>
              <a:rPr b="0" i="1" lang="it-IT" sz="2000" spc="-1" strike="noStrike">
                <a:solidFill>
                  <a:srgbClr val="000000"/>
                </a:solidFill>
                <a:latin typeface="Calibri"/>
                <a:ea typeface="Calibri"/>
              </a:rPr>
              <a:t>1. Gli Stati membri provvedono affinché tutte </a:t>
            </a:r>
            <a:r>
              <a:rPr b="0" i="1" lang="it-IT" sz="2000" spc="-1" strike="noStrike" u="sng">
                <a:solidFill>
                  <a:srgbClr val="000000"/>
                </a:solidFill>
                <a:uFill>
                  <a:solidFill>
                    <a:srgbClr val="ffffff"/>
                  </a:solidFill>
                </a:uFill>
                <a:latin typeface="Calibri"/>
                <a:ea typeface="Calibri"/>
              </a:rPr>
              <a:t>le comunicazioni e gli scambi di informazioni</a:t>
            </a:r>
            <a:r>
              <a:rPr b="0" i="1" lang="it-IT" sz="2000" spc="-1" strike="noStrike">
                <a:solidFill>
                  <a:srgbClr val="000000"/>
                </a:solidFill>
                <a:latin typeface="Calibri"/>
                <a:ea typeface="Calibri"/>
              </a:rPr>
              <a:t> di cui alla presente direttiva, in particolare la trasmissione in via elettronica, </a:t>
            </a:r>
            <a:r>
              <a:rPr b="0" i="1" lang="it-IT" sz="2000" spc="-1" strike="noStrike" u="sng">
                <a:solidFill>
                  <a:srgbClr val="000000"/>
                </a:solidFill>
                <a:uFill>
                  <a:solidFill>
                    <a:srgbClr val="ffffff"/>
                  </a:solidFill>
                </a:uFill>
                <a:latin typeface="Calibri"/>
                <a:ea typeface="Calibri"/>
              </a:rPr>
              <a:t>siano eseguiti utilizzando mezzi di comunicazione elettronici </a:t>
            </a:r>
            <a:r>
              <a:rPr b="0" i="1" lang="it-IT" sz="2000" spc="-1" strike="noStrike">
                <a:solidFill>
                  <a:srgbClr val="000000"/>
                </a:solidFill>
                <a:latin typeface="Calibri"/>
                <a:ea typeface="Calibri"/>
              </a:rPr>
              <a:t>in conformità con quanto disposto dal presente articolo. Gli strumenti e i dispositivi da utilizzare per comunicare per via elettronica, nonché le relative caratteristiche tecniche, hanno carattere non discriminatorio, sono comunemente disponibili e compatibili con i prodotti TIC generalmente in uso e non limitano l’accesso degli operatori economici alla procedura di aggiudicazione.</a:t>
            </a:r>
            <a:endParaRPr b="0" lang="it-IT" sz="20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La disciplina prevista si riferisce  pressoché all’intera procedura di gara ed in particolare a quelli che vengono definiti “gli elementi essenziali della procedura di appalto”: </a:t>
            </a:r>
            <a:r>
              <a:rPr b="0" lang="it-IT" sz="1800" spc="-1" strike="noStrike" u="sng">
                <a:solidFill>
                  <a:srgbClr val="000000"/>
                </a:solidFill>
                <a:uFill>
                  <a:solidFill>
                    <a:srgbClr val="ffffff"/>
                  </a:solidFill>
                </a:uFill>
                <a:latin typeface="Arial"/>
                <a:ea typeface="Calibri"/>
              </a:rPr>
              <a:t>i documenti di gara, le richieste di partecipazione, le conferme di interesse e le offerte </a:t>
            </a:r>
            <a:r>
              <a:rPr b="0" lang="it-IT" sz="1800" spc="-1" strike="noStrike">
                <a:solidFill>
                  <a:srgbClr val="000000"/>
                </a:solidFill>
                <a:latin typeface="Arial"/>
                <a:ea typeface="Calibri"/>
              </a:rPr>
              <a:t>(paragrafo 2 delle disposizioni richiamate).</a:t>
            </a:r>
            <a:endParaRPr b="0" lang="it-IT" sz="1800" spc="-1" strike="noStrike">
              <a:latin typeface="Arial"/>
            </a:endParaRPr>
          </a:p>
          <a:p>
            <a:pPr algn="just">
              <a:lnSpc>
                <a:spcPct val="115000"/>
              </a:lnSpc>
              <a:spcAft>
                <a:spcPts val="1001"/>
              </a:spcAft>
            </a:pPr>
            <a:endParaRPr b="0" lang="it-IT" sz="1800" spc="-1" strike="noStrike">
              <a:latin typeface="Arial"/>
            </a:endParaRPr>
          </a:p>
        </p:txBody>
      </p:sp>
    </p:spTree>
  </p:cSld>
  <p:timing>
    <p:tnLst>
      <p:par>
        <p:cTn id="821" dur="indefinite" restart="never" nodeType="tmRoot">
          <p:childTnLst>
            <p:seq>
              <p:cTn id="822" dur="indefinite" nodeType="mainSeq">
                <p:childTnLst>
                  <p:par>
                    <p:cTn id="823" fill="hold">
                      <p:stCondLst>
                        <p:cond delay="0"/>
                      </p:stCondLst>
                      <p:childTnLst>
                        <p:par>
                          <p:cTn id="824" fill="hold">
                            <p:stCondLst>
                              <p:cond delay="0"/>
                            </p:stCondLst>
                            <p:childTnLst>
                              <p:par>
                                <p:cTn id="825" nodeType="afterEffect" fill="hold" presetClass="entr">
                                  <p:stCondLst>
                                    <p:cond delay="0"/>
                                  </p:stCondLst>
                                  <p:childTnLst>
                                    <p:set>
                                      <p:cBhvr>
                                        <p:cTn id="826" dur="1" fill="hold">
                                          <p:stCondLst>
                                            <p:cond delay="0"/>
                                          </p:stCondLst>
                                        </p:cTn>
                                        <p:tgtEl>
                                          <p:spTgt spid="530"/>
                                        </p:tgtEl>
                                        <p:attrNameLst>
                                          <p:attrName>style.visibility</p:attrName>
                                        </p:attrNameLst>
                                      </p:cBhvr>
                                      <p:to>
                                        <p:strVal val="visible"/>
                                      </p:to>
                                    </p:set>
                                  </p:childTnLst>
                                </p:cTn>
                              </p:par>
                            </p:childTnLst>
                          </p:cTn>
                        </p:par>
                      </p:childTnLst>
                    </p:cTn>
                  </p:par>
                  <p:par>
                    <p:cTn id="827" fill="hold">
                      <p:stCondLst>
                        <p:cond delay="indefinite"/>
                      </p:stCondLst>
                      <p:childTnLst>
                        <p:par>
                          <p:cTn id="828" fill="hold">
                            <p:stCondLst>
                              <p:cond delay="0"/>
                            </p:stCondLst>
                            <p:childTnLst>
                              <p:par>
                                <p:cTn id="829" nodeType="clickEffect" fill="hold" presetClass="entr">
                                  <p:stCondLst>
                                    <p:cond delay="0"/>
                                  </p:stCondLst>
                                  <p:childTnLst>
                                    <p:set>
                                      <p:cBhvr>
                                        <p:cTn id="830"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831" fill="hold">
                      <p:stCondLst>
                        <p:cond delay="indefinite"/>
                      </p:stCondLst>
                      <p:childTnLst>
                        <p:par>
                          <p:cTn id="832" fill="hold">
                            <p:stCondLst>
                              <p:cond delay="0"/>
                            </p:stCondLst>
                            <p:childTnLst>
                              <p:par>
                                <p:cTn id="833" nodeType="clickEffect" fill="hold" presetClass="entr">
                                  <p:stCondLst>
                                    <p:cond delay="0"/>
                                  </p:stCondLst>
                                  <p:childTnLst>
                                    <p:set>
                                      <p:cBhvr>
                                        <p:cTn id="834"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835" fill="hold">
                      <p:stCondLst>
                        <p:cond delay="indefinite"/>
                      </p:stCondLst>
                      <p:childTnLst>
                        <p:par>
                          <p:cTn id="836" fill="hold">
                            <p:stCondLst>
                              <p:cond delay="0"/>
                            </p:stCondLst>
                            <p:childTnLst>
                              <p:par>
                                <p:cTn id="837" nodeType="clickEffect" fill="hold" presetClass="entr">
                                  <p:stCondLst>
                                    <p:cond delay="0"/>
                                  </p:stCondLst>
                                  <p:childTnLst>
                                    <p:set>
                                      <p:cBhvr>
                                        <p:cTn id="838"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839" fill="hold">
                      <p:stCondLst>
                        <p:cond delay="indefinite"/>
                      </p:stCondLst>
                      <p:childTnLst>
                        <p:par>
                          <p:cTn id="840" fill="hold">
                            <p:stCondLst>
                              <p:cond delay="0"/>
                            </p:stCondLst>
                            <p:childTnLst>
                              <p:par>
                                <p:cTn id="841" nodeType="clickEffect" fill="hold" presetClass="entr">
                                  <p:stCondLst>
                                    <p:cond delay="0"/>
                                  </p:stCondLst>
                                  <p:childTnLst>
                                    <p:set>
                                      <p:cBhvr>
                                        <p:cTn id="842"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843" fill="hold">
                      <p:stCondLst>
                        <p:cond delay="indefinite"/>
                      </p:stCondLst>
                      <p:childTnLst>
                        <p:par>
                          <p:cTn id="844" fill="hold">
                            <p:stCondLst>
                              <p:cond delay="0"/>
                            </p:stCondLst>
                            <p:childTnLst>
                              <p:par>
                                <p:cTn id="845" nodeType="clickEffect" fill="hold" presetClass="entr">
                                  <p:stCondLst>
                                    <p:cond delay="0"/>
                                  </p:stCondLst>
                                  <p:childTnLst>
                                    <p:set>
                                      <p:cBhvr>
                                        <p:cTn id="846"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65265E07-1BDA-4544-88E0-085A7DE228E7}"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30" name="CustomShape 2"/>
          <p:cNvSpPr/>
          <p:nvPr/>
        </p:nvSpPr>
        <p:spPr>
          <a:xfrm>
            <a:off x="457200" y="457200"/>
            <a:ext cx="8226000" cy="8074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2400" spc="-1" strike="noStrike">
                <a:solidFill>
                  <a:srgbClr val="0000ee"/>
                </a:solidFill>
                <a:latin typeface="Arial"/>
                <a:ea typeface="Arial Unicode MS"/>
              </a:rPr>
              <a:t>IL (primo) DECRETO CORRETTIVO</a:t>
            </a:r>
            <a:endParaRPr b="0" lang="it-IT" sz="2400" spc="-1" strike="noStrike">
              <a:latin typeface="Arial"/>
            </a:endParaRPr>
          </a:p>
        </p:txBody>
      </p:sp>
      <p:sp>
        <p:nvSpPr>
          <p:cNvPr id="331" name="CustomShape 3"/>
          <p:cNvSpPr/>
          <p:nvPr/>
        </p:nvSpPr>
        <p:spPr>
          <a:xfrm>
            <a:off x="453960" y="1268280"/>
            <a:ext cx="8226000" cy="4582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gn="just">
              <a:lnSpc>
                <a:spcPct val="100000"/>
              </a:lnSpc>
            </a:pPr>
            <a:endParaRPr b="0" lang="it-IT" sz="1800" spc="-1" strike="noStrike">
              <a:latin typeface="Arial"/>
            </a:endParaRPr>
          </a:p>
          <a:p>
            <a:pPr>
              <a:lnSpc>
                <a:spcPct val="100000"/>
              </a:lnSpc>
            </a:pPr>
            <a:endParaRPr b="0" lang="it-IT" sz="1800" spc="-1" strike="noStrike">
              <a:latin typeface="Arial"/>
            </a:endParaRPr>
          </a:p>
          <a:p>
            <a:pPr algn="ctr">
              <a:lnSpc>
                <a:spcPct val="100000"/>
              </a:lnSpc>
            </a:pPr>
            <a:r>
              <a:rPr b="1" lang="it-IT" sz="2000" spc="-1" strike="noStrike">
                <a:solidFill>
                  <a:srgbClr val="000000"/>
                </a:solidFill>
                <a:latin typeface="Arial"/>
                <a:ea typeface="Arial Unicode MS"/>
              </a:rPr>
              <a:t>DECRETO LEGISLATIVO 19 aprile 2017, n. 56</a:t>
            </a:r>
            <a:endParaRPr b="0" lang="it-IT" sz="2000" spc="-1" strike="noStrike">
              <a:latin typeface="Arial"/>
            </a:endParaRPr>
          </a:p>
          <a:p>
            <a:pPr algn="ctr">
              <a:lnSpc>
                <a:spcPct val="100000"/>
              </a:lnSpc>
            </a:pPr>
            <a:r>
              <a:rPr b="1" lang="it-IT" sz="2000" spc="-1" strike="noStrike">
                <a:solidFill>
                  <a:srgbClr val="000000"/>
                </a:solidFill>
                <a:latin typeface="Arial"/>
                <a:ea typeface="Arial Unicode MS"/>
              </a:rPr>
              <a:t>Disposizioni integrative e correttive al decreto legislativo 18 aprile 2016, n. 50</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1600" spc="-1" strike="noStrike">
                <a:solidFill>
                  <a:srgbClr val="000000"/>
                </a:solidFill>
                <a:latin typeface="Arial"/>
                <a:ea typeface="Arial Unicode MS"/>
              </a:rPr>
              <a:t>Pubblicato sulla G.U. n. 103 del 05 maggio 2017</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800" spc="-1" strike="noStrike">
                <a:solidFill>
                  <a:srgbClr val="000000"/>
                </a:solidFill>
                <a:latin typeface="Arial"/>
                <a:ea typeface="DejaVu Sans"/>
              </a:rPr>
              <a:t>131 articoli. Modifiche… tantissime. A cominciare dal nome del Codice: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600" spc="-1" strike="sngStrike">
                <a:solidFill>
                  <a:srgbClr val="000000"/>
                </a:solidFill>
                <a:latin typeface="Arial"/>
                <a:ea typeface="DejaVu Sans"/>
              </a:rPr>
              <a:t>«Attuazione delle direttive 2014/23/UE, 2014/24/UE e 2014/25/UE sull'aggiudicazione dei contratti di concessione, sugli appalti pubblici e sulle procedure d'appalto degli enti erogatori nei settori dell'acqua, dell'energia, dei trasporti e dei servizi postali, nonché per il riordino della disciplina vigente in materia di contratti pubblici relativi a lavori, servizi e forniture»</a:t>
            </a:r>
            <a:endParaRPr b="0" lang="it-IT" sz="1600" spc="-1" strike="noStrike">
              <a:latin typeface="Arial"/>
            </a:endParaRPr>
          </a:p>
          <a:p>
            <a:pPr algn="ctr">
              <a:lnSpc>
                <a:spcPct val="100000"/>
              </a:lnSpc>
            </a:pPr>
            <a:r>
              <a:rPr b="1" lang="it-IT" sz="2200" spc="-1" strike="noStrike">
                <a:solidFill>
                  <a:srgbClr val="ff0000"/>
                </a:solidFill>
                <a:latin typeface="Arial"/>
                <a:ea typeface="DejaVu Sans"/>
              </a:rPr>
              <a:t>Codice dei contratti pubblici</a:t>
            </a:r>
            <a:endParaRPr b="0" lang="it-IT" sz="2200" spc="-1" strike="noStrike">
              <a:latin typeface="Arial"/>
            </a:endParaRPr>
          </a:p>
          <a:p>
            <a:pPr algn="just">
              <a:lnSpc>
                <a:spcPct val="100000"/>
              </a:lnSpc>
            </a:pPr>
            <a:endParaRPr b="0" lang="it-IT" sz="2200" spc="-1" strike="noStrike">
              <a:latin typeface="Arial"/>
            </a:endParaRPr>
          </a:p>
        </p:txBody>
      </p:sp>
    </p:spTree>
  </p:cSld>
  <p:timing>
    <p:tnLst>
      <p:par>
        <p:cTn id="31" dur="indefinite" restart="never" nodeType="tmRoot">
          <p:childTnLst>
            <p:seq>
              <p:cTn id="32" dur="indefinite" nodeType="mainSeq">
                <p:childTnLst>
                  <p:par>
                    <p:cTn id="33" nodeType="clickEffect" fill="hold">
                      <p:stCondLst>
                        <p:cond delay="0"/>
                      </p:stCondLst>
                      <p:childTnLst>
                        <p:par>
                          <p:cTn id="34" nodeType="clickEffect" fill="hold">
                            <p:stCondLst>
                              <p:cond delay="0"/>
                            </p:stCondLst>
                            <p:childTnLst>
                              <p:par>
                                <p:cTn id="35" nodeType="afterEffect" fill="hold" presetClass="entr">
                                  <p:stCondLst>
                                    <p:cond delay="0"/>
                                  </p:stCondLst>
                                  <p:childTnLst>
                                    <p:set>
                                      <p:cBhvr>
                                        <p:cTn id="36"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33" name="CustomShape 2"/>
          <p:cNvSpPr/>
          <p:nvPr/>
        </p:nvSpPr>
        <p:spPr>
          <a:xfrm>
            <a:off x="554400" y="1440000"/>
            <a:ext cx="8226000" cy="4595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r>
              <a:rPr b="0" lang="it-IT" sz="2000" spc="-1" strike="noStrike">
                <a:solidFill>
                  <a:srgbClr val="000000"/>
                </a:solidFill>
                <a:latin typeface="Calibri"/>
                <a:ea typeface="Calibri"/>
              </a:rPr>
              <a:t>Le disposizioni di diritto interno, contenute nel Codice dei Contratti, che richiamano questi principi comunitari sono le seguenti (ne riportiamo un estratto):</a:t>
            </a:r>
            <a:endParaRPr b="0" lang="it-IT" sz="2000" spc="-1" strike="noStrike">
              <a:latin typeface="Arial"/>
            </a:endParaRPr>
          </a:p>
          <a:p>
            <a:pPr algn="just">
              <a:lnSpc>
                <a:spcPct val="115000"/>
              </a:lnSpc>
              <a:spcAft>
                <a:spcPts val="1001"/>
              </a:spcAft>
            </a:pPr>
            <a:r>
              <a:rPr b="0" lang="it-IT" sz="2000" spc="-1" strike="noStrike">
                <a:solidFill>
                  <a:srgbClr val="000000"/>
                </a:solidFill>
                <a:latin typeface="Calibri"/>
                <a:ea typeface="Calibri"/>
              </a:rPr>
              <a:t>- </a:t>
            </a:r>
            <a:r>
              <a:rPr b="1" lang="it-IT" sz="2000" spc="-1" strike="noStrike">
                <a:solidFill>
                  <a:srgbClr val="000000"/>
                </a:solidFill>
                <a:latin typeface="Calibri"/>
                <a:ea typeface="Calibri"/>
              </a:rPr>
              <a:t>Art. 40. (Obbligo di uso dei mezzi di comunicazione elettronici nello svolgimento di procedure di aggiudicazione)</a:t>
            </a:r>
            <a:endParaRPr b="0" lang="it-IT" sz="2000" spc="-1" strike="noStrike">
              <a:latin typeface="Arial"/>
            </a:endParaRPr>
          </a:p>
          <a:p>
            <a:pPr algn="just">
              <a:lnSpc>
                <a:spcPct val="120000"/>
              </a:lnSpc>
              <a:spcAft>
                <a:spcPts val="700"/>
              </a:spcAft>
            </a:pPr>
            <a:r>
              <a:rPr b="0" i="1" lang="it-IT" sz="1800" spc="-1" strike="noStrike">
                <a:solidFill>
                  <a:srgbClr val="000000"/>
                </a:solidFill>
                <a:latin typeface="Arial"/>
                <a:ea typeface="Calibri"/>
              </a:rPr>
              <a:t>1. Le comunicazioni e gli scambi di informazioni nell’ambito delle procedure di cui al presente codice svolte da centrali di committenza sono eseguiti utilizzando mezzi di comunicazione elettronici ai sensi dell’</a:t>
            </a:r>
            <a:r>
              <a:rPr b="0" i="1" lang="it-IT" sz="1800" spc="-1" strike="noStrike" u="sng">
                <a:solidFill>
                  <a:srgbClr val="0000ff"/>
                </a:solidFill>
                <a:uFill>
                  <a:solidFill>
                    <a:srgbClr val="ffffff"/>
                  </a:solidFill>
                </a:uFill>
                <a:latin typeface="Arial"/>
                <a:ea typeface="Calibri"/>
                <a:hlinkClick r:id="rId1"/>
              </a:rPr>
              <a:t>articolo 5-bis del decreto legislativo 7 marzo 2005, n. 82, Codice dell’amministrazione digitale</a:t>
            </a:r>
            <a:r>
              <a:rPr b="0" i="1" lang="it-IT" sz="1800" spc="-1" strike="noStrike">
                <a:solidFill>
                  <a:srgbClr val="000000"/>
                </a:solidFill>
                <a:latin typeface="Arial"/>
                <a:ea typeface="Calibri"/>
              </a:rPr>
              <a:t>2. A decorrere dal 18 ottobre 2018, le comunicazioni e gli scambi di informazioni nell’ambito delle procedure di cui al presente codice svolte dalle stazioni appaltanti sono eseguiti utilizzando mezzi di comunicazione elettronici.</a:t>
            </a:r>
            <a:endParaRPr b="0" lang="it-IT" sz="1800" spc="-1" strike="noStrike">
              <a:latin typeface="Arial"/>
            </a:endParaRPr>
          </a:p>
          <a:p>
            <a:pPr algn="just">
              <a:lnSpc>
                <a:spcPct val="115000"/>
              </a:lnSpc>
              <a:spcAft>
                <a:spcPts val="1001"/>
              </a:spcAft>
            </a:pPr>
            <a:endParaRPr b="0" lang="it-IT" sz="1800" spc="-1" strike="noStrike">
              <a:latin typeface="Arial"/>
            </a:endParaRPr>
          </a:p>
        </p:txBody>
      </p:sp>
    </p:spTree>
  </p:cSld>
  <p:timing>
    <p:tnLst>
      <p:par>
        <p:cTn id="847" dur="indefinite" restart="never" nodeType="tmRoot">
          <p:childTnLst>
            <p:seq>
              <p:cTn id="848" dur="indefinite" nodeType="mainSeq">
                <p:childTnLst>
                  <p:par>
                    <p:cTn id="849" fill="hold">
                      <p:stCondLst>
                        <p:cond delay="0"/>
                      </p:stCondLst>
                      <p:childTnLst>
                        <p:par>
                          <p:cTn id="850" fill="hold">
                            <p:stCondLst>
                              <p:cond delay="0"/>
                            </p:stCondLst>
                            <p:childTnLst>
                              <p:par>
                                <p:cTn id="851" nodeType="afterEffect" fill="hold" presetClass="entr">
                                  <p:stCondLst>
                                    <p:cond delay="0"/>
                                  </p:stCondLst>
                                  <p:childTnLst>
                                    <p:set>
                                      <p:cBhvr>
                                        <p:cTn id="852" dur="1" fill="hold">
                                          <p:stCondLst>
                                            <p:cond delay="0"/>
                                          </p:stCondLst>
                                        </p:cTn>
                                        <p:tgtEl>
                                          <p:spTgt spid="532"/>
                                        </p:tgtEl>
                                        <p:attrNameLst>
                                          <p:attrName>style.visibility</p:attrName>
                                        </p:attrNameLst>
                                      </p:cBhvr>
                                      <p:to>
                                        <p:strVal val="visible"/>
                                      </p:to>
                                    </p:set>
                                  </p:childTnLst>
                                </p:cTn>
                              </p:par>
                            </p:childTnLst>
                          </p:cTn>
                        </p:par>
                      </p:childTnLst>
                    </p:cTn>
                  </p:par>
                  <p:par>
                    <p:cTn id="853" fill="hold">
                      <p:stCondLst>
                        <p:cond delay="indefinite"/>
                      </p:stCondLst>
                      <p:childTnLst>
                        <p:par>
                          <p:cTn id="854" fill="hold">
                            <p:stCondLst>
                              <p:cond delay="0"/>
                            </p:stCondLst>
                            <p:childTnLst>
                              <p:par>
                                <p:cTn id="855" nodeType="clickEffect" fill="hold" presetClass="entr">
                                  <p:stCondLst>
                                    <p:cond delay="0"/>
                                  </p:stCondLst>
                                  <p:childTnLst>
                                    <p:set>
                                      <p:cBhvr>
                                        <p:cTn id="856"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857" fill="hold">
                      <p:stCondLst>
                        <p:cond delay="indefinite"/>
                      </p:stCondLst>
                      <p:childTnLst>
                        <p:par>
                          <p:cTn id="858" fill="hold">
                            <p:stCondLst>
                              <p:cond delay="0"/>
                            </p:stCondLst>
                            <p:childTnLst>
                              <p:par>
                                <p:cTn id="859" nodeType="clickEffect" fill="hold" presetClass="entr">
                                  <p:stCondLst>
                                    <p:cond delay="0"/>
                                  </p:stCondLst>
                                  <p:childTnLst>
                                    <p:set>
                                      <p:cBhvr>
                                        <p:cTn id="860"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861" fill="hold">
                      <p:stCondLst>
                        <p:cond delay="indefinite"/>
                      </p:stCondLst>
                      <p:childTnLst>
                        <p:par>
                          <p:cTn id="862" fill="hold">
                            <p:stCondLst>
                              <p:cond delay="0"/>
                            </p:stCondLst>
                            <p:childTnLst>
                              <p:par>
                                <p:cTn id="863" nodeType="clickEffect" fill="hold" presetClass="entr">
                                  <p:stCondLst>
                                    <p:cond delay="0"/>
                                  </p:stCondLst>
                                  <p:childTnLst>
                                    <p:set>
                                      <p:cBhvr>
                                        <p:cTn id="864"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865" fill="hold">
                      <p:stCondLst>
                        <p:cond delay="indefinite"/>
                      </p:stCondLst>
                      <p:childTnLst>
                        <p:par>
                          <p:cTn id="866" fill="hold">
                            <p:stCondLst>
                              <p:cond delay="0"/>
                            </p:stCondLst>
                            <p:childTnLst>
                              <p:par>
                                <p:cTn id="867" nodeType="clickEffect" fill="hold" presetClass="entr">
                                  <p:stCondLst>
                                    <p:cond delay="0"/>
                                  </p:stCondLst>
                                  <p:childTnLst>
                                    <p:set>
                                      <p:cBhvr>
                                        <p:cTn id="868"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869" fill="hold">
                      <p:stCondLst>
                        <p:cond delay="indefinite"/>
                      </p:stCondLst>
                      <p:childTnLst>
                        <p:par>
                          <p:cTn id="870" fill="hold">
                            <p:stCondLst>
                              <p:cond delay="0"/>
                            </p:stCondLst>
                            <p:childTnLst>
                              <p:par>
                                <p:cTn id="871" nodeType="clickEffect" fill="hold" presetClass="entr">
                                  <p:stCondLst>
                                    <p:cond delay="0"/>
                                  </p:stCondLst>
                                  <p:childTnLst>
                                    <p:set>
                                      <p:cBhvr>
                                        <p:cTn id="872"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35" name="CustomShape 2"/>
          <p:cNvSpPr/>
          <p:nvPr/>
        </p:nvSpPr>
        <p:spPr>
          <a:xfrm>
            <a:off x="554400" y="1440000"/>
            <a:ext cx="8226000" cy="4595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r>
              <a:rPr b="0" lang="it-IT" sz="2000" spc="-1" strike="noStrike">
                <a:solidFill>
                  <a:srgbClr val="000000"/>
                </a:solidFill>
                <a:latin typeface="Calibri"/>
                <a:ea typeface="Calibri"/>
              </a:rPr>
              <a:t>- </a:t>
            </a:r>
            <a:r>
              <a:rPr b="1" lang="it-IT" sz="2000" spc="-1" strike="noStrike">
                <a:solidFill>
                  <a:srgbClr val="000000"/>
                </a:solidFill>
                <a:latin typeface="Calibri"/>
                <a:ea typeface="Calibri"/>
              </a:rPr>
              <a:t>Art. 44. (Digitalizzazione delle procedure)</a:t>
            </a:r>
            <a:endParaRPr b="0" lang="it-IT" sz="2000" spc="-1" strike="noStrike">
              <a:latin typeface="Arial"/>
            </a:endParaRPr>
          </a:p>
          <a:p>
            <a:pPr algn="just">
              <a:lnSpc>
                <a:spcPct val="120000"/>
              </a:lnSpc>
              <a:spcAft>
                <a:spcPts val="700"/>
              </a:spcAft>
            </a:pPr>
            <a:r>
              <a:rPr b="0" i="1" lang="it-IT" sz="2000" spc="-1" strike="noStrike">
                <a:solidFill>
                  <a:srgbClr val="000000"/>
                </a:solidFill>
                <a:latin typeface="Calibri"/>
                <a:ea typeface="Calibri"/>
              </a:rPr>
              <a:t>1. Entro un anno dalla data di entrata in vigore del presente codice, c</a:t>
            </a:r>
            <a:r>
              <a:rPr b="0" i="1" lang="it-IT" sz="2000" spc="-1" strike="noStrike" u="sng">
                <a:solidFill>
                  <a:srgbClr val="000000"/>
                </a:solidFill>
                <a:uFill>
                  <a:solidFill>
                    <a:srgbClr val="ffffff"/>
                  </a:solidFill>
                </a:uFill>
                <a:latin typeface="Calibri"/>
                <a:ea typeface="Calibri"/>
              </a:rPr>
              <a:t>on decreto del Ministro per la semplificazione e la pubblica amministrazione,</a:t>
            </a:r>
            <a:r>
              <a:rPr b="0" i="1" lang="it-IT" sz="2000" spc="-1" strike="noStrike">
                <a:solidFill>
                  <a:srgbClr val="000000"/>
                </a:solidFill>
                <a:latin typeface="Calibri"/>
                <a:ea typeface="Calibri"/>
              </a:rPr>
              <a:t> di concerto con il Ministro delle infrastrutture e dei trasporti e il Ministro dell’economia e delle finanze, sentita l’Agenzia per l'Italia Digitale (AGID) nonché dell'Autorità garante della privacy per i profili di competenza, </a:t>
            </a:r>
            <a:r>
              <a:rPr b="0" i="1" lang="it-IT" sz="2000" spc="-1" strike="noStrike" u="sng">
                <a:solidFill>
                  <a:srgbClr val="000000"/>
                </a:solidFill>
                <a:uFill>
                  <a:solidFill>
                    <a:srgbClr val="ffffff"/>
                  </a:solidFill>
                </a:uFill>
                <a:latin typeface="Calibri"/>
                <a:ea typeface="Calibri"/>
              </a:rPr>
              <a:t>sono definite le modalità di digitalizzazione delle procedure di tutti i contratti pubblici</a:t>
            </a:r>
            <a:r>
              <a:rPr b="0" i="1" lang="it-IT" sz="2000" spc="-1" strike="noStrike">
                <a:solidFill>
                  <a:srgbClr val="000000"/>
                </a:solidFill>
                <a:latin typeface="Calibri"/>
                <a:ea typeface="Calibri"/>
              </a:rPr>
              <a:t>, (…).</a:t>
            </a:r>
            <a:endParaRPr b="0" lang="it-IT" sz="2000" spc="-1" strike="noStrike">
              <a:latin typeface="Arial"/>
            </a:endParaRPr>
          </a:p>
          <a:p>
            <a:pPr algn="just">
              <a:lnSpc>
                <a:spcPct val="115000"/>
              </a:lnSpc>
              <a:spcAft>
                <a:spcPts val="1001"/>
              </a:spcAft>
            </a:pPr>
            <a:endParaRPr b="0" lang="it-IT" sz="2000" spc="-1" strike="noStrike">
              <a:latin typeface="Arial"/>
            </a:endParaRPr>
          </a:p>
        </p:txBody>
      </p:sp>
    </p:spTree>
  </p:cSld>
  <p:timing>
    <p:tnLst>
      <p:par>
        <p:cTn id="873" dur="indefinite" restart="never" nodeType="tmRoot">
          <p:childTnLst>
            <p:seq>
              <p:cTn id="874" dur="indefinite" nodeType="mainSeq">
                <p:childTnLst>
                  <p:par>
                    <p:cTn id="875" fill="hold">
                      <p:stCondLst>
                        <p:cond delay="0"/>
                      </p:stCondLst>
                      <p:childTnLst>
                        <p:par>
                          <p:cTn id="876" fill="hold">
                            <p:stCondLst>
                              <p:cond delay="0"/>
                            </p:stCondLst>
                            <p:childTnLst>
                              <p:par>
                                <p:cTn id="877" nodeType="afterEffect" fill="hold" presetClass="entr">
                                  <p:stCondLst>
                                    <p:cond delay="0"/>
                                  </p:stCondLst>
                                  <p:childTnLst>
                                    <p:set>
                                      <p:cBhvr>
                                        <p:cTn id="878" dur="1" fill="hold">
                                          <p:stCondLst>
                                            <p:cond delay="0"/>
                                          </p:stCondLst>
                                        </p:cTn>
                                        <p:tgtEl>
                                          <p:spTgt spid="534"/>
                                        </p:tgtEl>
                                        <p:attrNameLst>
                                          <p:attrName>style.visibility</p:attrName>
                                        </p:attrNameLst>
                                      </p:cBhvr>
                                      <p:to>
                                        <p:strVal val="visible"/>
                                      </p:to>
                                    </p:set>
                                  </p:childTnLst>
                                </p:cTn>
                              </p:par>
                            </p:childTnLst>
                          </p:cTn>
                        </p:par>
                      </p:childTnLst>
                    </p:cTn>
                  </p:par>
                  <p:par>
                    <p:cTn id="879" fill="hold">
                      <p:stCondLst>
                        <p:cond delay="indefinite"/>
                      </p:stCondLst>
                      <p:childTnLst>
                        <p:par>
                          <p:cTn id="880" fill="hold">
                            <p:stCondLst>
                              <p:cond delay="0"/>
                            </p:stCondLst>
                            <p:childTnLst>
                              <p:par>
                                <p:cTn id="881" nodeType="clickEffect" fill="hold" presetClass="entr">
                                  <p:stCondLst>
                                    <p:cond delay="0"/>
                                  </p:stCondLst>
                                  <p:childTnLst>
                                    <p:set>
                                      <p:cBhvr>
                                        <p:cTn id="882"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par>
                    <p:cTn id="883" fill="hold">
                      <p:stCondLst>
                        <p:cond delay="indefinite"/>
                      </p:stCondLst>
                      <p:childTnLst>
                        <p:par>
                          <p:cTn id="884" fill="hold">
                            <p:stCondLst>
                              <p:cond delay="0"/>
                            </p:stCondLst>
                            <p:childTnLst>
                              <p:par>
                                <p:cTn id="885" nodeType="clickEffect" fill="hold" presetClass="entr">
                                  <p:stCondLst>
                                    <p:cond delay="0"/>
                                  </p:stCondLst>
                                  <p:childTnLst>
                                    <p:set>
                                      <p:cBhvr>
                                        <p:cTn id="886"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par>
                    <p:cTn id="887" fill="hold">
                      <p:stCondLst>
                        <p:cond delay="indefinite"/>
                      </p:stCondLst>
                      <p:childTnLst>
                        <p:par>
                          <p:cTn id="888" fill="hold">
                            <p:stCondLst>
                              <p:cond delay="0"/>
                            </p:stCondLst>
                            <p:childTnLst>
                              <p:par>
                                <p:cTn id="889" nodeType="clickEffect" fill="hold" presetClass="entr">
                                  <p:stCondLst>
                                    <p:cond delay="0"/>
                                  </p:stCondLst>
                                  <p:childTnLst>
                                    <p:set>
                                      <p:cBhvr>
                                        <p:cTn id="890"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par>
                    <p:cTn id="891" fill="hold">
                      <p:stCondLst>
                        <p:cond delay="indefinite"/>
                      </p:stCondLst>
                      <p:childTnLst>
                        <p:par>
                          <p:cTn id="892" fill="hold">
                            <p:stCondLst>
                              <p:cond delay="0"/>
                            </p:stCondLst>
                            <p:childTnLst>
                              <p:par>
                                <p:cTn id="893" nodeType="clickEffect" fill="hold" presetClass="entr">
                                  <p:stCondLst>
                                    <p:cond delay="0"/>
                                  </p:stCondLst>
                                  <p:childTnLst>
                                    <p:set>
                                      <p:cBhvr>
                                        <p:cTn id="894"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par>
                    <p:cTn id="895" fill="hold">
                      <p:stCondLst>
                        <p:cond delay="indefinite"/>
                      </p:stCondLst>
                      <p:childTnLst>
                        <p:par>
                          <p:cTn id="896" fill="hold">
                            <p:stCondLst>
                              <p:cond delay="0"/>
                            </p:stCondLst>
                            <p:childTnLst>
                              <p:par>
                                <p:cTn id="897" nodeType="clickEffect" fill="hold" presetClass="entr">
                                  <p:stCondLst>
                                    <p:cond delay="0"/>
                                  </p:stCondLst>
                                  <p:childTnLst>
                                    <p:set>
                                      <p:cBhvr>
                                        <p:cTn id="898"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37" name="CustomShape 2"/>
          <p:cNvSpPr/>
          <p:nvPr/>
        </p:nvSpPr>
        <p:spPr>
          <a:xfrm>
            <a:off x="554400" y="1440000"/>
            <a:ext cx="8226000" cy="4595040"/>
          </a:xfrm>
          <a:prstGeom prst="rect">
            <a:avLst/>
          </a:prstGeom>
          <a:noFill/>
          <a:ln>
            <a:noFill/>
          </a:ln>
        </p:spPr>
        <p:style>
          <a:lnRef idx="0"/>
          <a:fillRef idx="0"/>
          <a:effectRef idx="0"/>
          <a:fontRef idx="minor"/>
        </p:style>
        <p:txBody>
          <a:bodyPr lIns="90000" rIns="90000" tIns="45000" bIns="45000"/>
          <a:p>
            <a:pPr algn="just">
              <a:lnSpc>
                <a:spcPct val="120000"/>
              </a:lnSpc>
              <a:spcAft>
                <a:spcPts val="700"/>
              </a:spcAft>
            </a:pPr>
            <a:r>
              <a:rPr b="1" lang="it-IT" sz="2000" spc="-1" strike="noStrike" u="sng">
                <a:solidFill>
                  <a:srgbClr val="000000"/>
                </a:solidFill>
                <a:uFill>
                  <a:solidFill>
                    <a:srgbClr val="ffffff"/>
                  </a:solidFill>
                </a:uFill>
                <a:latin typeface="Calibri"/>
                <a:ea typeface="Calibri"/>
              </a:rPr>
              <a:t>- Art. 52. (Regole applicabili alle comunicazioni)</a:t>
            </a:r>
            <a:endParaRPr b="0" lang="it-IT" sz="2000" spc="-1" strike="noStrike">
              <a:latin typeface="Arial"/>
            </a:endParaRPr>
          </a:p>
          <a:p>
            <a:pPr algn="just">
              <a:lnSpc>
                <a:spcPct val="120000"/>
              </a:lnSpc>
              <a:spcAft>
                <a:spcPts val="700"/>
              </a:spcAft>
            </a:pPr>
            <a:r>
              <a:rPr b="0" i="1" lang="it-IT" sz="1800" spc="-1" strike="noStrike">
                <a:solidFill>
                  <a:srgbClr val="000000"/>
                </a:solidFill>
                <a:latin typeface="Arial"/>
                <a:ea typeface="Calibri"/>
              </a:rPr>
              <a:t>1. Nei settori ordinari e nei settori speciali, tutte le comunicazioni e gli scambi di informazioni di cui al presente codice sono eseguiti utilizzando mezzi di comunicazione elettronici </a:t>
            </a:r>
            <a:r>
              <a:rPr b="0" i="1" lang="it-IT" sz="1800" spc="-1" strike="noStrike" u="sng">
                <a:solidFill>
                  <a:srgbClr val="0000ff"/>
                </a:solidFill>
                <a:uFill>
                  <a:solidFill>
                    <a:srgbClr val="ffffff"/>
                  </a:solidFill>
                </a:uFill>
                <a:latin typeface="Arial"/>
                <a:ea typeface="Calibri"/>
                <a:hlinkClick r:id="rId1"/>
              </a:rPr>
              <a:t>(</a:t>
            </a:r>
            <a:r>
              <a:rPr b="0" i="1" lang="it-IT" sz="1800" spc="-1" strike="noStrike">
                <a:solidFill>
                  <a:srgbClr val="000000"/>
                </a:solidFill>
                <a:latin typeface="Arial"/>
                <a:ea typeface="Calibri"/>
              </a:rPr>
              <a:t>...). Gli strumenti e i dispositivi da utilizzare per comunicare per via elettronica, nonché le relative caratteristiche tecniche, hanno carattere non discriminatorio, sono comunemente disponibili e compatibili con i prodotti TLC generalmente in uso e non limitano l'accesso degli operatori economici alla procedura di aggiudicazione. In deroga al primo e secondo periodo, le stazioni appaltanti non sono obbligate a richiedere mezzi di comunicazione elettronici nella procedura di presentazione dell’offerta esclusivamente nelle seguenti ipotesi: (…). S</a:t>
            </a:r>
            <a:r>
              <a:rPr b="0" lang="it-IT" sz="1800" spc="-1" strike="noStrike">
                <a:solidFill>
                  <a:srgbClr val="000000"/>
                </a:solidFill>
                <a:latin typeface="Arial"/>
                <a:ea typeface="Calibri"/>
              </a:rPr>
              <a:t>egue una serie di eccezioni, legate alla natura specialistica dell’appalto o a strumenti non generalmente disponibili sia per gli operatori che per le stazioni appaltanti, oppure nei casi in cui si debbano presentare “campioni”, o per ragioni legate alla sicurezza delle informazioni.</a:t>
            </a:r>
            <a:endParaRPr b="0" lang="it-IT" sz="1800" spc="-1" strike="noStrike">
              <a:latin typeface="Arial"/>
            </a:endParaRPr>
          </a:p>
          <a:p>
            <a:pPr algn="just">
              <a:lnSpc>
                <a:spcPct val="115000"/>
              </a:lnSpc>
              <a:spcAft>
                <a:spcPts val="1001"/>
              </a:spcAft>
            </a:pPr>
            <a:endParaRPr b="0" lang="it-IT" sz="1800" spc="-1" strike="noStrike">
              <a:latin typeface="Arial"/>
            </a:endParaRPr>
          </a:p>
        </p:txBody>
      </p:sp>
    </p:spTree>
  </p:cSld>
  <p:timing>
    <p:tnLst>
      <p:par>
        <p:cTn id="899" dur="indefinite" restart="never" nodeType="tmRoot">
          <p:childTnLst>
            <p:seq>
              <p:cTn id="900" dur="indefinite" nodeType="mainSeq">
                <p:childTnLst>
                  <p:par>
                    <p:cTn id="901" fill="hold">
                      <p:stCondLst>
                        <p:cond delay="0"/>
                      </p:stCondLst>
                      <p:childTnLst>
                        <p:par>
                          <p:cTn id="902" fill="hold">
                            <p:stCondLst>
                              <p:cond delay="0"/>
                            </p:stCondLst>
                            <p:childTnLst>
                              <p:par>
                                <p:cTn id="903" nodeType="afterEffect" fill="hold" presetClass="entr">
                                  <p:stCondLst>
                                    <p:cond delay="0"/>
                                  </p:stCondLst>
                                  <p:childTnLst>
                                    <p:set>
                                      <p:cBhvr>
                                        <p:cTn id="904" dur="1" fill="hold">
                                          <p:stCondLst>
                                            <p:cond delay="0"/>
                                          </p:stCondLst>
                                        </p:cTn>
                                        <p:tgtEl>
                                          <p:spTgt spid="536"/>
                                        </p:tgtEl>
                                        <p:attrNameLst>
                                          <p:attrName>style.visibility</p:attrName>
                                        </p:attrNameLst>
                                      </p:cBhvr>
                                      <p:to>
                                        <p:strVal val="visible"/>
                                      </p:to>
                                    </p:set>
                                  </p:childTnLst>
                                </p:cTn>
                              </p:par>
                            </p:childTnLst>
                          </p:cTn>
                        </p:par>
                      </p:childTnLst>
                    </p:cTn>
                  </p:par>
                  <p:par>
                    <p:cTn id="905" fill="hold">
                      <p:stCondLst>
                        <p:cond delay="indefinite"/>
                      </p:stCondLst>
                      <p:childTnLst>
                        <p:par>
                          <p:cTn id="906" fill="hold">
                            <p:stCondLst>
                              <p:cond delay="0"/>
                            </p:stCondLst>
                            <p:childTnLst>
                              <p:par>
                                <p:cTn id="907" nodeType="clickEffect" fill="hold" presetClass="entr">
                                  <p:stCondLst>
                                    <p:cond delay="0"/>
                                  </p:stCondLst>
                                  <p:childTnLst>
                                    <p:set>
                                      <p:cBhvr>
                                        <p:cTn id="908" dur="1" fill="hold">
                                          <p:stCondLst>
                                            <p:cond delay="0"/>
                                          </p:stCondLst>
                                        </p:cTn>
                                        <p:tgtEl>
                                          <p:spTgt spid="537">
                                            <p:txEl>
                                              <p:pRg st="0" end="0"/>
                                            </p:txEl>
                                          </p:spTgt>
                                        </p:tgtEl>
                                        <p:attrNameLst>
                                          <p:attrName>style.visibility</p:attrName>
                                        </p:attrNameLst>
                                      </p:cBhvr>
                                      <p:to>
                                        <p:strVal val="visible"/>
                                      </p:to>
                                    </p:set>
                                  </p:childTnLst>
                                </p:cTn>
                              </p:par>
                            </p:childTnLst>
                          </p:cTn>
                        </p:par>
                      </p:childTnLst>
                    </p:cTn>
                  </p:par>
                  <p:par>
                    <p:cTn id="909" fill="hold">
                      <p:stCondLst>
                        <p:cond delay="indefinite"/>
                      </p:stCondLst>
                      <p:childTnLst>
                        <p:par>
                          <p:cTn id="910" fill="hold">
                            <p:stCondLst>
                              <p:cond delay="0"/>
                            </p:stCondLst>
                            <p:childTnLst>
                              <p:par>
                                <p:cTn id="911" nodeType="clickEffect" fill="hold" presetClass="entr">
                                  <p:stCondLst>
                                    <p:cond delay="0"/>
                                  </p:stCondLst>
                                  <p:childTnLst>
                                    <p:set>
                                      <p:cBhvr>
                                        <p:cTn id="912" dur="1" fill="hold">
                                          <p:stCondLst>
                                            <p:cond delay="0"/>
                                          </p:stCondLst>
                                        </p:cTn>
                                        <p:tgtEl>
                                          <p:spTgt spid="537">
                                            <p:txEl>
                                              <p:pRg st="0" end="0"/>
                                            </p:txEl>
                                          </p:spTgt>
                                        </p:tgtEl>
                                        <p:attrNameLst>
                                          <p:attrName>style.visibility</p:attrName>
                                        </p:attrNameLst>
                                      </p:cBhvr>
                                      <p:to>
                                        <p:strVal val="visible"/>
                                      </p:to>
                                    </p:set>
                                  </p:childTnLst>
                                </p:cTn>
                              </p:par>
                            </p:childTnLst>
                          </p:cTn>
                        </p:par>
                      </p:childTnLst>
                    </p:cTn>
                  </p:par>
                  <p:par>
                    <p:cTn id="913" fill="hold">
                      <p:stCondLst>
                        <p:cond delay="indefinite"/>
                      </p:stCondLst>
                      <p:childTnLst>
                        <p:par>
                          <p:cTn id="914" fill="hold">
                            <p:stCondLst>
                              <p:cond delay="0"/>
                            </p:stCondLst>
                            <p:childTnLst>
                              <p:par>
                                <p:cTn id="915" nodeType="clickEffect" fill="hold" presetClass="entr">
                                  <p:stCondLst>
                                    <p:cond delay="0"/>
                                  </p:stCondLst>
                                  <p:childTnLst>
                                    <p:set>
                                      <p:cBhvr>
                                        <p:cTn id="916" dur="1" fill="hold">
                                          <p:stCondLst>
                                            <p:cond delay="0"/>
                                          </p:stCondLst>
                                        </p:cTn>
                                        <p:tgtEl>
                                          <p:spTgt spid="537">
                                            <p:txEl>
                                              <p:pRg st="0" end="0"/>
                                            </p:txEl>
                                          </p:spTgt>
                                        </p:tgtEl>
                                        <p:attrNameLst>
                                          <p:attrName>style.visibility</p:attrName>
                                        </p:attrNameLst>
                                      </p:cBhvr>
                                      <p:to>
                                        <p:strVal val="visible"/>
                                      </p:to>
                                    </p:set>
                                  </p:childTnLst>
                                </p:cTn>
                              </p:par>
                            </p:childTnLst>
                          </p:cTn>
                        </p:par>
                      </p:childTnLst>
                    </p:cTn>
                  </p:par>
                  <p:par>
                    <p:cTn id="917" fill="hold">
                      <p:stCondLst>
                        <p:cond delay="indefinite"/>
                      </p:stCondLst>
                      <p:childTnLst>
                        <p:par>
                          <p:cTn id="918" fill="hold">
                            <p:stCondLst>
                              <p:cond delay="0"/>
                            </p:stCondLst>
                            <p:childTnLst>
                              <p:par>
                                <p:cTn id="919" nodeType="clickEffect" fill="hold" presetClass="entr">
                                  <p:stCondLst>
                                    <p:cond delay="0"/>
                                  </p:stCondLst>
                                  <p:childTnLst>
                                    <p:set>
                                      <p:cBhvr>
                                        <p:cTn id="920" dur="1" fill="hold">
                                          <p:stCondLst>
                                            <p:cond delay="0"/>
                                          </p:stCondLst>
                                        </p:cTn>
                                        <p:tgtEl>
                                          <p:spTgt spid="537">
                                            <p:txEl>
                                              <p:pRg st="0" end="0"/>
                                            </p:txEl>
                                          </p:spTgt>
                                        </p:tgtEl>
                                        <p:attrNameLst>
                                          <p:attrName>style.visibility</p:attrName>
                                        </p:attrNameLst>
                                      </p:cBhvr>
                                      <p:to>
                                        <p:strVal val="visible"/>
                                      </p:to>
                                    </p:set>
                                  </p:childTnLst>
                                </p:cTn>
                              </p:par>
                            </p:childTnLst>
                          </p:cTn>
                        </p:par>
                      </p:childTnLst>
                    </p:cTn>
                  </p:par>
                  <p:par>
                    <p:cTn id="921" fill="hold">
                      <p:stCondLst>
                        <p:cond delay="indefinite"/>
                      </p:stCondLst>
                      <p:childTnLst>
                        <p:par>
                          <p:cTn id="922" fill="hold">
                            <p:stCondLst>
                              <p:cond delay="0"/>
                            </p:stCondLst>
                            <p:childTnLst>
                              <p:par>
                                <p:cTn id="923" nodeType="clickEffect" fill="hold" presetClass="entr">
                                  <p:stCondLst>
                                    <p:cond delay="0"/>
                                  </p:stCondLst>
                                  <p:childTnLst>
                                    <p:set>
                                      <p:cBhvr>
                                        <p:cTn id="924" dur="1" fill="hold">
                                          <p:stCondLst>
                                            <p:cond delay="0"/>
                                          </p:stCondLst>
                                        </p:cTn>
                                        <p:tgtEl>
                                          <p:spTgt spid="537">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39" name="CustomShape 2"/>
          <p:cNvSpPr/>
          <p:nvPr/>
        </p:nvSpPr>
        <p:spPr>
          <a:xfrm>
            <a:off x="554400" y="1440000"/>
            <a:ext cx="8226000" cy="4595040"/>
          </a:xfrm>
          <a:prstGeom prst="rect">
            <a:avLst/>
          </a:prstGeom>
          <a:noFill/>
          <a:ln>
            <a:noFill/>
          </a:ln>
        </p:spPr>
        <p:style>
          <a:lnRef idx="0"/>
          <a:fillRef idx="0"/>
          <a:effectRef idx="0"/>
          <a:fontRef idx="minor"/>
        </p:style>
        <p:txBody>
          <a:bodyPr lIns="90000" rIns="90000" tIns="45000" bIns="45000"/>
          <a:p>
            <a:pPr algn="just">
              <a:lnSpc>
                <a:spcPct val="120000"/>
              </a:lnSpc>
              <a:spcAft>
                <a:spcPts val="700"/>
              </a:spcAft>
            </a:pPr>
            <a:endParaRPr b="0" lang="it-IT" sz="1800" spc="-1" strike="noStrike">
              <a:latin typeface="Arial"/>
            </a:endParaRPr>
          </a:p>
          <a:p>
            <a:pPr algn="just">
              <a:lnSpc>
                <a:spcPct val="120000"/>
              </a:lnSpc>
              <a:spcAft>
                <a:spcPts val="700"/>
              </a:spcAft>
            </a:pPr>
            <a:r>
              <a:rPr b="0" lang="it-IT" sz="2000" spc="-1" strike="noStrike">
                <a:solidFill>
                  <a:srgbClr val="000000"/>
                </a:solidFill>
                <a:latin typeface="Calibri"/>
                <a:ea typeface="Calibri"/>
              </a:rPr>
              <a:t>Vi sono poi disposizioni che prevedono specifiche modalità elettroniche di svolgimento delle gare d’appalto previste dal Codice (aste elettroniche, cataloghi elettronici) nonché una previsione generale, che non può che interpretarsi, dato il tenore della norma, come facoltà per tutte le stazioni appaltanti, di ricorrere a procedure di gara “interamente gestite con sistemi telematici”. Si tratta dell’</a:t>
            </a:r>
            <a:r>
              <a:rPr b="1" lang="it-IT" sz="2000" spc="-1" strike="noStrike">
                <a:solidFill>
                  <a:srgbClr val="000000"/>
                </a:solidFill>
                <a:latin typeface="Calibri"/>
                <a:ea typeface="Calibri"/>
              </a:rPr>
              <a:t>art. 58</a:t>
            </a:r>
            <a:r>
              <a:rPr b="0" lang="it-IT" sz="2000" spc="-1" strike="noStrike">
                <a:solidFill>
                  <a:srgbClr val="000000"/>
                </a:solidFill>
                <a:latin typeface="Calibri"/>
                <a:ea typeface="Calibri"/>
              </a:rPr>
              <a:t>, il quale prevede che “</a:t>
            </a:r>
            <a:r>
              <a:rPr b="0" i="1" lang="it-IT" sz="2000" spc="-1" strike="noStrike" u="sng">
                <a:solidFill>
                  <a:srgbClr val="000000"/>
                </a:solidFill>
                <a:uFill>
                  <a:solidFill>
                    <a:srgbClr val="ffffff"/>
                  </a:solidFill>
                </a:uFill>
                <a:latin typeface="Calibri"/>
                <a:ea typeface="Calibri"/>
              </a:rPr>
              <a:t>le stazioni appaltanti ricorrono a procedure di gara interamente gestite con sistemi telematici nel rispetto delle disposizioni di cui al presente codice</a:t>
            </a:r>
            <a:r>
              <a:rPr b="0" i="1" lang="it-IT" sz="2000" spc="-1" strike="noStrike">
                <a:solidFill>
                  <a:srgbClr val="000000"/>
                </a:solidFill>
                <a:latin typeface="Calibri"/>
                <a:ea typeface="Calibri"/>
              </a:rPr>
              <a:t>. </a:t>
            </a:r>
            <a:r>
              <a:rPr b="0" lang="it-IT" sz="2000" spc="-1" strike="noStrike">
                <a:solidFill>
                  <a:srgbClr val="000000"/>
                </a:solidFill>
                <a:latin typeface="Calibri"/>
                <a:ea typeface="Calibri"/>
              </a:rPr>
              <a:t> (...)</a:t>
            </a:r>
            <a:endParaRPr b="0" lang="it-IT" sz="2000" spc="-1" strike="noStrike">
              <a:latin typeface="Arial"/>
            </a:endParaRPr>
          </a:p>
        </p:txBody>
      </p:sp>
    </p:spTree>
  </p:cSld>
  <p:timing>
    <p:tnLst>
      <p:par>
        <p:cTn id="925" dur="indefinite" restart="never" nodeType="tmRoot">
          <p:childTnLst>
            <p:seq>
              <p:cTn id="926" dur="indefinite" nodeType="mainSeq">
                <p:childTnLst>
                  <p:par>
                    <p:cTn id="927" fill="hold">
                      <p:stCondLst>
                        <p:cond delay="0"/>
                      </p:stCondLst>
                      <p:childTnLst>
                        <p:par>
                          <p:cTn id="928" fill="hold">
                            <p:stCondLst>
                              <p:cond delay="0"/>
                            </p:stCondLst>
                            <p:childTnLst>
                              <p:par>
                                <p:cTn id="929" nodeType="afterEffect" fill="hold" presetClass="entr">
                                  <p:stCondLst>
                                    <p:cond delay="0"/>
                                  </p:stCondLst>
                                  <p:childTnLst>
                                    <p:set>
                                      <p:cBhvr>
                                        <p:cTn id="930" dur="1" fill="hold">
                                          <p:stCondLst>
                                            <p:cond delay="0"/>
                                          </p:stCondLst>
                                        </p:cTn>
                                        <p:tgtEl>
                                          <p:spTgt spid="538"/>
                                        </p:tgtEl>
                                        <p:attrNameLst>
                                          <p:attrName>style.visibility</p:attrName>
                                        </p:attrNameLst>
                                      </p:cBhvr>
                                      <p:to>
                                        <p:strVal val="visible"/>
                                      </p:to>
                                    </p:set>
                                  </p:childTnLst>
                                </p:cTn>
                              </p:par>
                            </p:childTnLst>
                          </p:cTn>
                        </p:par>
                      </p:childTnLst>
                    </p:cTn>
                  </p:par>
                  <p:par>
                    <p:cTn id="931" fill="hold">
                      <p:stCondLst>
                        <p:cond delay="indefinite"/>
                      </p:stCondLst>
                      <p:childTnLst>
                        <p:par>
                          <p:cTn id="932" fill="hold">
                            <p:stCondLst>
                              <p:cond delay="0"/>
                            </p:stCondLst>
                            <p:childTnLst>
                              <p:par>
                                <p:cTn id="933" nodeType="clickEffect" fill="hold" presetClass="entr">
                                  <p:stCondLst>
                                    <p:cond delay="0"/>
                                  </p:stCondLst>
                                  <p:childTnLst>
                                    <p:set>
                                      <p:cBhvr>
                                        <p:cTn id="934"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935" fill="hold">
                      <p:stCondLst>
                        <p:cond delay="indefinite"/>
                      </p:stCondLst>
                      <p:childTnLst>
                        <p:par>
                          <p:cTn id="936" fill="hold">
                            <p:stCondLst>
                              <p:cond delay="0"/>
                            </p:stCondLst>
                            <p:childTnLst>
                              <p:par>
                                <p:cTn id="937" nodeType="clickEffect" fill="hold" presetClass="entr">
                                  <p:stCondLst>
                                    <p:cond delay="0"/>
                                  </p:stCondLst>
                                  <p:childTnLst>
                                    <p:set>
                                      <p:cBhvr>
                                        <p:cTn id="938"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939" fill="hold">
                      <p:stCondLst>
                        <p:cond delay="indefinite"/>
                      </p:stCondLst>
                      <p:childTnLst>
                        <p:par>
                          <p:cTn id="940" fill="hold">
                            <p:stCondLst>
                              <p:cond delay="0"/>
                            </p:stCondLst>
                            <p:childTnLst>
                              <p:par>
                                <p:cTn id="941" nodeType="clickEffect" fill="hold" presetClass="entr">
                                  <p:stCondLst>
                                    <p:cond delay="0"/>
                                  </p:stCondLst>
                                  <p:childTnLst>
                                    <p:set>
                                      <p:cBhvr>
                                        <p:cTn id="942"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943" fill="hold">
                      <p:stCondLst>
                        <p:cond delay="indefinite"/>
                      </p:stCondLst>
                      <p:childTnLst>
                        <p:par>
                          <p:cTn id="944" fill="hold">
                            <p:stCondLst>
                              <p:cond delay="0"/>
                            </p:stCondLst>
                            <p:childTnLst>
                              <p:par>
                                <p:cTn id="945" nodeType="clickEffect" fill="hold" presetClass="entr">
                                  <p:stCondLst>
                                    <p:cond delay="0"/>
                                  </p:stCondLst>
                                  <p:childTnLst>
                                    <p:set>
                                      <p:cBhvr>
                                        <p:cTn id="946"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947" fill="hold">
                      <p:stCondLst>
                        <p:cond delay="indefinite"/>
                      </p:stCondLst>
                      <p:childTnLst>
                        <p:par>
                          <p:cTn id="948" fill="hold">
                            <p:stCondLst>
                              <p:cond delay="0"/>
                            </p:stCondLst>
                            <p:childTnLst>
                              <p:par>
                                <p:cTn id="949" nodeType="clickEffect" fill="hold" presetClass="entr">
                                  <p:stCondLst>
                                    <p:cond delay="0"/>
                                  </p:stCondLst>
                                  <p:childTnLst>
                                    <p:set>
                                      <p:cBhvr>
                                        <p:cTn id="950"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41" name="CustomShape 2"/>
          <p:cNvSpPr/>
          <p:nvPr/>
        </p:nvSpPr>
        <p:spPr>
          <a:xfrm>
            <a:off x="457200" y="1340640"/>
            <a:ext cx="8452440" cy="4811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r>
              <a:rPr b="0" lang="it-IT" sz="1800" spc="-1" strike="noStrike">
                <a:solidFill>
                  <a:srgbClr val="000000"/>
                </a:solidFill>
                <a:latin typeface="Arial"/>
                <a:ea typeface="Calibri"/>
              </a:rPr>
              <a:t>Da questo quadro di sintesi appare evidente l’eterogeneità delle disposizioni che si occupano dell’applicazione delle tecnologie dell’informazione e della comunicazione (ICT) alle procedure di gara.</a:t>
            </a: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Si possono tuttavia fissare alcuni punti:</a:t>
            </a: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a) vi è un obbligo, di derivazione comunitaria, di utilizzare mezzi di comunicazione elettronici in tutte le comunicazioni e gli scambi di informazioni nelle procedure di gara, in particolare per ciò che concerne i documenti di gara, le richieste di partecipazione, le conferme di interesse e le offerte (art. 52);</a:t>
            </a: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b)  le modalità di digitalizzazione delle procedure di tutti i contratti pubblici dovevano essere definite, secondo il Codice, con decreto del Ministro per la semplificazione e la pubblica amministrazione, ma tale disciplina regolamentare non risulta sia stata ad oggi emanata (art. 44);</a:t>
            </a:r>
            <a:endParaRPr b="0" lang="it-IT" sz="1800" spc="-1" strike="noStrike">
              <a:latin typeface="Arial"/>
            </a:endParaRPr>
          </a:p>
        </p:txBody>
      </p:sp>
    </p:spTree>
  </p:cSld>
  <p:timing>
    <p:tnLst>
      <p:par>
        <p:cTn id="951" dur="indefinite" restart="never" nodeType="tmRoot">
          <p:childTnLst>
            <p:seq>
              <p:cTn id="952" dur="indefinite" nodeType="mainSeq">
                <p:childTnLst>
                  <p:par>
                    <p:cTn id="953" fill="hold">
                      <p:stCondLst>
                        <p:cond delay="0"/>
                      </p:stCondLst>
                      <p:childTnLst>
                        <p:par>
                          <p:cTn id="954" fill="hold">
                            <p:stCondLst>
                              <p:cond delay="0"/>
                            </p:stCondLst>
                            <p:childTnLst>
                              <p:par>
                                <p:cTn id="955" nodeType="afterEffect" fill="hold" presetClass="entr">
                                  <p:stCondLst>
                                    <p:cond delay="0"/>
                                  </p:stCondLst>
                                  <p:childTnLst>
                                    <p:set>
                                      <p:cBhvr>
                                        <p:cTn id="956" dur="1" fill="hold">
                                          <p:stCondLst>
                                            <p:cond delay="0"/>
                                          </p:stCondLst>
                                        </p:cTn>
                                        <p:tgtEl>
                                          <p:spTgt spid="540"/>
                                        </p:tgtEl>
                                        <p:attrNameLst>
                                          <p:attrName>style.visibility</p:attrName>
                                        </p:attrNameLst>
                                      </p:cBhvr>
                                      <p:to>
                                        <p:strVal val="visible"/>
                                      </p:to>
                                    </p:set>
                                  </p:childTnLst>
                                </p:cTn>
                              </p:par>
                            </p:childTnLst>
                          </p:cTn>
                        </p:par>
                      </p:childTnLst>
                    </p:cTn>
                  </p:par>
                  <p:par>
                    <p:cTn id="957" fill="hold">
                      <p:stCondLst>
                        <p:cond delay="indefinite"/>
                      </p:stCondLst>
                      <p:childTnLst>
                        <p:par>
                          <p:cTn id="958" fill="hold">
                            <p:stCondLst>
                              <p:cond delay="0"/>
                            </p:stCondLst>
                            <p:childTnLst>
                              <p:par>
                                <p:cTn id="959" nodeType="clickEffect" fill="hold" presetClass="entr">
                                  <p:stCondLst>
                                    <p:cond delay="0"/>
                                  </p:stCondLst>
                                  <p:childTnLst>
                                    <p:set>
                                      <p:cBhvr>
                                        <p:cTn id="960" dur="1" fill="hold">
                                          <p:stCondLst>
                                            <p:cond delay="0"/>
                                          </p:stCondLst>
                                        </p:cTn>
                                        <p:tgtEl>
                                          <p:spTgt spid="541">
                                            <p:txEl>
                                              <p:pRg st="0" end="0"/>
                                            </p:txEl>
                                          </p:spTgt>
                                        </p:tgtEl>
                                        <p:attrNameLst>
                                          <p:attrName>style.visibility</p:attrName>
                                        </p:attrNameLst>
                                      </p:cBhvr>
                                      <p:to>
                                        <p:strVal val="visible"/>
                                      </p:to>
                                    </p:set>
                                  </p:childTnLst>
                                </p:cTn>
                              </p:par>
                            </p:childTnLst>
                          </p:cTn>
                        </p:par>
                      </p:childTnLst>
                    </p:cTn>
                  </p:par>
                  <p:par>
                    <p:cTn id="961" fill="hold">
                      <p:stCondLst>
                        <p:cond delay="indefinite"/>
                      </p:stCondLst>
                      <p:childTnLst>
                        <p:par>
                          <p:cTn id="962" fill="hold">
                            <p:stCondLst>
                              <p:cond delay="0"/>
                            </p:stCondLst>
                            <p:childTnLst>
                              <p:par>
                                <p:cTn id="963" nodeType="clickEffect" fill="hold" presetClass="entr">
                                  <p:stCondLst>
                                    <p:cond delay="0"/>
                                  </p:stCondLst>
                                  <p:childTnLst>
                                    <p:set>
                                      <p:cBhvr>
                                        <p:cTn id="964" dur="1" fill="hold">
                                          <p:stCondLst>
                                            <p:cond delay="0"/>
                                          </p:stCondLst>
                                        </p:cTn>
                                        <p:tgtEl>
                                          <p:spTgt spid="541">
                                            <p:txEl>
                                              <p:pRg st="0" end="0"/>
                                            </p:txEl>
                                          </p:spTgt>
                                        </p:tgtEl>
                                        <p:attrNameLst>
                                          <p:attrName>style.visibility</p:attrName>
                                        </p:attrNameLst>
                                      </p:cBhvr>
                                      <p:to>
                                        <p:strVal val="visible"/>
                                      </p:to>
                                    </p:set>
                                  </p:childTnLst>
                                </p:cTn>
                              </p:par>
                            </p:childTnLst>
                          </p:cTn>
                        </p:par>
                      </p:childTnLst>
                    </p:cTn>
                  </p:par>
                  <p:par>
                    <p:cTn id="965" fill="hold">
                      <p:stCondLst>
                        <p:cond delay="indefinite"/>
                      </p:stCondLst>
                      <p:childTnLst>
                        <p:par>
                          <p:cTn id="966" fill="hold">
                            <p:stCondLst>
                              <p:cond delay="0"/>
                            </p:stCondLst>
                            <p:childTnLst>
                              <p:par>
                                <p:cTn id="967" nodeType="clickEffect" fill="hold" presetClass="entr">
                                  <p:stCondLst>
                                    <p:cond delay="0"/>
                                  </p:stCondLst>
                                  <p:childTnLst>
                                    <p:set>
                                      <p:cBhvr>
                                        <p:cTn id="968" dur="1" fill="hold">
                                          <p:stCondLst>
                                            <p:cond delay="0"/>
                                          </p:stCondLst>
                                        </p:cTn>
                                        <p:tgtEl>
                                          <p:spTgt spid="541">
                                            <p:txEl>
                                              <p:pRg st="0" end="0"/>
                                            </p:txEl>
                                          </p:spTgt>
                                        </p:tgtEl>
                                        <p:attrNameLst>
                                          <p:attrName>style.visibility</p:attrName>
                                        </p:attrNameLst>
                                      </p:cBhvr>
                                      <p:to>
                                        <p:strVal val="visible"/>
                                      </p:to>
                                    </p:set>
                                  </p:childTnLst>
                                </p:cTn>
                              </p:par>
                            </p:childTnLst>
                          </p:cTn>
                        </p:par>
                      </p:childTnLst>
                    </p:cTn>
                  </p:par>
                  <p:par>
                    <p:cTn id="969" fill="hold">
                      <p:stCondLst>
                        <p:cond delay="indefinite"/>
                      </p:stCondLst>
                      <p:childTnLst>
                        <p:par>
                          <p:cTn id="970" fill="hold">
                            <p:stCondLst>
                              <p:cond delay="0"/>
                            </p:stCondLst>
                            <p:childTnLst>
                              <p:par>
                                <p:cTn id="971" nodeType="clickEffect" fill="hold" presetClass="entr">
                                  <p:stCondLst>
                                    <p:cond delay="0"/>
                                  </p:stCondLst>
                                  <p:childTnLst>
                                    <p:set>
                                      <p:cBhvr>
                                        <p:cTn id="972" dur="1" fill="hold">
                                          <p:stCondLst>
                                            <p:cond delay="0"/>
                                          </p:stCondLst>
                                        </p:cTn>
                                        <p:tgtEl>
                                          <p:spTgt spid="541">
                                            <p:txEl>
                                              <p:pRg st="0" end="0"/>
                                            </p:txEl>
                                          </p:spTgt>
                                        </p:tgtEl>
                                        <p:attrNameLst>
                                          <p:attrName>style.visibility</p:attrName>
                                        </p:attrNameLst>
                                      </p:cBhvr>
                                      <p:to>
                                        <p:strVal val="visible"/>
                                      </p:to>
                                    </p:set>
                                  </p:childTnLst>
                                </p:cTn>
                              </p:par>
                            </p:childTnLst>
                          </p:cTn>
                        </p:par>
                      </p:childTnLst>
                    </p:cTn>
                  </p:par>
                  <p:par>
                    <p:cTn id="973" fill="hold">
                      <p:stCondLst>
                        <p:cond delay="indefinite"/>
                      </p:stCondLst>
                      <p:childTnLst>
                        <p:par>
                          <p:cTn id="974" fill="hold">
                            <p:stCondLst>
                              <p:cond delay="0"/>
                            </p:stCondLst>
                            <p:childTnLst>
                              <p:par>
                                <p:cTn id="975" nodeType="clickEffect" fill="hold" presetClass="entr">
                                  <p:stCondLst>
                                    <p:cond delay="0"/>
                                  </p:stCondLst>
                                  <p:childTnLst>
                                    <p:set>
                                      <p:cBhvr>
                                        <p:cTn id="976" dur="1" fill="hold">
                                          <p:stCondLst>
                                            <p:cond delay="0"/>
                                          </p:stCondLst>
                                        </p:cTn>
                                        <p:tgtEl>
                                          <p:spTgt spid="541">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43" name="CustomShape 2"/>
          <p:cNvSpPr/>
          <p:nvPr/>
        </p:nvSpPr>
        <p:spPr>
          <a:xfrm>
            <a:off x="457200" y="1340640"/>
            <a:ext cx="8452440" cy="4811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endParaRPr b="0" lang="it-IT" sz="1800" spc="-1" strike="noStrike">
              <a:latin typeface="Arial"/>
            </a:endParaRPr>
          </a:p>
          <a:p>
            <a:pPr algn="just">
              <a:lnSpc>
                <a:spcPct val="115000"/>
              </a:lnSpc>
              <a:spcAft>
                <a:spcPts val="1001"/>
              </a:spcAft>
            </a:pP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c) è previsto dal Codice un “Piano nazionale in tema di procedure telematiche di acquisto”, che avrebbe dovuto promuovere la Cabina di Regia di cui all’art. 212, che non risulta mai stato elaborato;</a:t>
            </a: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d) vi sono specifiche modalità elettroniche di svolgimento delle gare d’appalto previste dal Codice (aste elettroniche, cataloghi elettronici) nonché una facoltà di carattere generale per tutte le stazioni appaltanti, di ricorrere a procedure di gara “interamente gestite con sistemi telematici”.</a:t>
            </a:r>
            <a:endParaRPr b="0" lang="it-IT" sz="1800" spc="-1" strike="noStrike">
              <a:latin typeface="Arial"/>
            </a:endParaRPr>
          </a:p>
          <a:p>
            <a:pPr algn="just">
              <a:lnSpc>
                <a:spcPct val="115000"/>
              </a:lnSpc>
              <a:spcAft>
                <a:spcPts val="1001"/>
              </a:spcAft>
            </a:pPr>
            <a:endParaRPr b="0" lang="it-IT" sz="1800" spc="-1" strike="noStrike">
              <a:latin typeface="Arial"/>
            </a:endParaRPr>
          </a:p>
        </p:txBody>
      </p:sp>
    </p:spTree>
  </p:cSld>
  <p:timing>
    <p:tnLst>
      <p:par>
        <p:cTn id="977" dur="indefinite" restart="never" nodeType="tmRoot">
          <p:childTnLst>
            <p:seq>
              <p:cTn id="978" dur="indefinite" nodeType="mainSeq">
                <p:childTnLst>
                  <p:par>
                    <p:cTn id="979" fill="hold">
                      <p:stCondLst>
                        <p:cond delay="0"/>
                      </p:stCondLst>
                      <p:childTnLst>
                        <p:par>
                          <p:cTn id="980" fill="hold">
                            <p:stCondLst>
                              <p:cond delay="0"/>
                            </p:stCondLst>
                            <p:childTnLst>
                              <p:par>
                                <p:cTn id="981" nodeType="afterEffect" fill="hold" presetClass="entr">
                                  <p:stCondLst>
                                    <p:cond delay="0"/>
                                  </p:stCondLst>
                                  <p:childTnLst>
                                    <p:set>
                                      <p:cBhvr>
                                        <p:cTn id="982" dur="1" fill="hold">
                                          <p:stCondLst>
                                            <p:cond delay="0"/>
                                          </p:stCondLst>
                                        </p:cTn>
                                        <p:tgtEl>
                                          <p:spTgt spid="542"/>
                                        </p:tgtEl>
                                        <p:attrNameLst>
                                          <p:attrName>style.visibility</p:attrName>
                                        </p:attrNameLst>
                                      </p:cBhvr>
                                      <p:to>
                                        <p:strVal val="visible"/>
                                      </p:to>
                                    </p:set>
                                  </p:childTnLst>
                                </p:cTn>
                              </p:par>
                            </p:childTnLst>
                          </p:cTn>
                        </p:par>
                      </p:childTnLst>
                    </p:cTn>
                  </p:par>
                  <p:par>
                    <p:cTn id="983" fill="hold">
                      <p:stCondLst>
                        <p:cond delay="indefinite"/>
                      </p:stCondLst>
                      <p:childTnLst>
                        <p:par>
                          <p:cTn id="984" fill="hold">
                            <p:stCondLst>
                              <p:cond delay="0"/>
                            </p:stCondLst>
                            <p:childTnLst>
                              <p:par>
                                <p:cTn id="985" nodeType="clickEffect" fill="hold" presetClass="entr">
                                  <p:stCondLst>
                                    <p:cond delay="0"/>
                                  </p:stCondLst>
                                  <p:childTnLst>
                                    <p:set>
                                      <p:cBhvr>
                                        <p:cTn id="986"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987" fill="hold">
                      <p:stCondLst>
                        <p:cond delay="indefinite"/>
                      </p:stCondLst>
                      <p:childTnLst>
                        <p:par>
                          <p:cTn id="988" fill="hold">
                            <p:stCondLst>
                              <p:cond delay="0"/>
                            </p:stCondLst>
                            <p:childTnLst>
                              <p:par>
                                <p:cTn id="989" nodeType="clickEffect" fill="hold" presetClass="entr">
                                  <p:stCondLst>
                                    <p:cond delay="0"/>
                                  </p:stCondLst>
                                  <p:childTnLst>
                                    <p:set>
                                      <p:cBhvr>
                                        <p:cTn id="990"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991" fill="hold">
                      <p:stCondLst>
                        <p:cond delay="indefinite"/>
                      </p:stCondLst>
                      <p:childTnLst>
                        <p:par>
                          <p:cTn id="992" fill="hold">
                            <p:stCondLst>
                              <p:cond delay="0"/>
                            </p:stCondLst>
                            <p:childTnLst>
                              <p:par>
                                <p:cTn id="993" nodeType="clickEffect" fill="hold" presetClass="entr">
                                  <p:stCondLst>
                                    <p:cond delay="0"/>
                                  </p:stCondLst>
                                  <p:childTnLst>
                                    <p:set>
                                      <p:cBhvr>
                                        <p:cTn id="994"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995" fill="hold">
                      <p:stCondLst>
                        <p:cond delay="indefinite"/>
                      </p:stCondLst>
                      <p:childTnLst>
                        <p:par>
                          <p:cTn id="996" fill="hold">
                            <p:stCondLst>
                              <p:cond delay="0"/>
                            </p:stCondLst>
                            <p:childTnLst>
                              <p:par>
                                <p:cTn id="997" nodeType="clickEffect" fill="hold" presetClass="entr">
                                  <p:stCondLst>
                                    <p:cond delay="0"/>
                                  </p:stCondLst>
                                  <p:childTnLst>
                                    <p:set>
                                      <p:cBhvr>
                                        <p:cTn id="998"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999" fill="hold">
                      <p:stCondLst>
                        <p:cond delay="indefinite"/>
                      </p:stCondLst>
                      <p:childTnLst>
                        <p:par>
                          <p:cTn id="1000" fill="hold">
                            <p:stCondLst>
                              <p:cond delay="0"/>
                            </p:stCondLst>
                            <p:childTnLst>
                              <p:par>
                                <p:cTn id="1001" nodeType="clickEffect" fill="hold" presetClass="entr">
                                  <p:stCondLst>
                                    <p:cond delay="0"/>
                                  </p:stCondLst>
                                  <p:childTnLst>
                                    <p:set>
                                      <p:cBhvr>
                                        <p:cTn id="1002"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45" name="CustomShape 2"/>
          <p:cNvSpPr/>
          <p:nvPr/>
        </p:nvSpPr>
        <p:spPr>
          <a:xfrm>
            <a:off x="457200" y="1340640"/>
            <a:ext cx="8452440" cy="4811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r>
              <a:rPr b="0" lang="it-IT" sz="2000" spc="-1" strike="noStrike">
                <a:solidFill>
                  <a:srgbClr val="000000"/>
                </a:solidFill>
                <a:latin typeface="Arial"/>
                <a:ea typeface="Calibri"/>
              </a:rPr>
              <a:t>Ciò detto, si deve delineare la portata dell’obbligo di  “eseguire le comunicazioni e gli scambi di informazioni con mezzi di comunicazione elettronici”, in particolare definire:</a:t>
            </a:r>
            <a:endParaRPr b="0" lang="it-IT" sz="2000" spc="-1" strike="noStrike">
              <a:latin typeface="Arial"/>
            </a:endParaRPr>
          </a:p>
          <a:p>
            <a:pPr algn="just">
              <a:lnSpc>
                <a:spcPct val="115000"/>
              </a:lnSpc>
              <a:spcAft>
                <a:spcPts val="1001"/>
              </a:spcAft>
            </a:pPr>
            <a:r>
              <a:rPr b="0" lang="it-IT" sz="2000" spc="-1" strike="noStrike">
                <a:solidFill>
                  <a:srgbClr val="000000"/>
                </a:solidFill>
                <a:latin typeface="Arial"/>
                <a:ea typeface="Calibri"/>
              </a:rPr>
              <a:t> </a:t>
            </a:r>
            <a:r>
              <a:rPr b="0" lang="it-IT" sz="2000" spc="-1" strike="noStrike">
                <a:solidFill>
                  <a:srgbClr val="000000"/>
                </a:solidFill>
                <a:latin typeface="Arial"/>
                <a:ea typeface="Calibri"/>
              </a:rPr>
              <a:t>in primo luogo, se tale obbligo si riferisce all’intera procedura di gara, nel senso che questa debba essere gestita “interamente” con sistemi telematici (come dice l’art. 58), oppure se lo stesso abbia una portata limitata;</a:t>
            </a:r>
            <a:endParaRPr b="0" lang="it-IT" sz="2000" spc="-1" strike="noStrike">
              <a:latin typeface="Arial"/>
            </a:endParaRPr>
          </a:p>
          <a:p>
            <a:pPr algn="just">
              <a:lnSpc>
                <a:spcPct val="115000"/>
              </a:lnSpc>
              <a:spcAft>
                <a:spcPts val="1001"/>
              </a:spcAft>
            </a:pPr>
            <a:r>
              <a:rPr b="0" lang="it-IT" sz="2000" spc="-1" strike="noStrike">
                <a:solidFill>
                  <a:srgbClr val="000000"/>
                </a:solidFill>
                <a:latin typeface="Arial"/>
                <a:ea typeface="Calibri"/>
              </a:rPr>
              <a:t>in secondo luogo stabilire se tale obbligo investa tutte le procedure di gara (sia “sopra” che “sotto” soglia), oppure sia limitato alle procedure sopra soglia comunitaria.</a:t>
            </a:r>
            <a:endParaRPr b="0" lang="it-IT" sz="2000" spc="-1" strike="noStrike">
              <a:latin typeface="Arial"/>
            </a:endParaRPr>
          </a:p>
          <a:p>
            <a:pPr algn="just">
              <a:lnSpc>
                <a:spcPct val="115000"/>
              </a:lnSpc>
              <a:spcAft>
                <a:spcPts val="1001"/>
              </a:spcAft>
            </a:pPr>
            <a:endParaRPr b="0" lang="it-IT" sz="2000" spc="-1" strike="noStrike">
              <a:latin typeface="Arial"/>
            </a:endParaRPr>
          </a:p>
        </p:txBody>
      </p:sp>
    </p:spTree>
  </p:cSld>
  <p:timing>
    <p:tnLst>
      <p:par>
        <p:cTn id="1003" dur="indefinite" restart="never" nodeType="tmRoot">
          <p:childTnLst>
            <p:seq>
              <p:cTn id="1004" dur="indefinite" nodeType="mainSeq">
                <p:childTnLst>
                  <p:par>
                    <p:cTn id="1005" fill="hold">
                      <p:stCondLst>
                        <p:cond delay="0"/>
                      </p:stCondLst>
                      <p:childTnLst>
                        <p:par>
                          <p:cTn id="1006" fill="hold">
                            <p:stCondLst>
                              <p:cond delay="0"/>
                            </p:stCondLst>
                            <p:childTnLst>
                              <p:par>
                                <p:cTn id="1007" nodeType="afterEffect" fill="hold" presetClass="entr">
                                  <p:stCondLst>
                                    <p:cond delay="0"/>
                                  </p:stCondLst>
                                  <p:childTnLst>
                                    <p:set>
                                      <p:cBhvr>
                                        <p:cTn id="1008" dur="1" fill="hold">
                                          <p:stCondLst>
                                            <p:cond delay="0"/>
                                          </p:stCondLst>
                                        </p:cTn>
                                        <p:tgtEl>
                                          <p:spTgt spid="544"/>
                                        </p:tgtEl>
                                        <p:attrNameLst>
                                          <p:attrName>style.visibility</p:attrName>
                                        </p:attrNameLst>
                                      </p:cBhvr>
                                      <p:to>
                                        <p:strVal val="visible"/>
                                      </p:to>
                                    </p:set>
                                  </p:childTnLst>
                                </p:cTn>
                              </p:par>
                            </p:childTnLst>
                          </p:cTn>
                        </p:par>
                      </p:childTnLst>
                    </p:cTn>
                  </p:par>
                  <p:par>
                    <p:cTn id="1009" fill="hold">
                      <p:stCondLst>
                        <p:cond delay="indefinite"/>
                      </p:stCondLst>
                      <p:childTnLst>
                        <p:par>
                          <p:cTn id="1010" fill="hold">
                            <p:stCondLst>
                              <p:cond delay="0"/>
                            </p:stCondLst>
                            <p:childTnLst>
                              <p:par>
                                <p:cTn id="1011" nodeType="clickEffect" fill="hold" presetClass="entr">
                                  <p:stCondLst>
                                    <p:cond delay="0"/>
                                  </p:stCondLst>
                                  <p:childTnLst>
                                    <p:set>
                                      <p:cBhvr>
                                        <p:cTn id="1012"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1013" fill="hold">
                      <p:stCondLst>
                        <p:cond delay="indefinite"/>
                      </p:stCondLst>
                      <p:childTnLst>
                        <p:par>
                          <p:cTn id="1014" fill="hold">
                            <p:stCondLst>
                              <p:cond delay="0"/>
                            </p:stCondLst>
                            <p:childTnLst>
                              <p:par>
                                <p:cTn id="1015" nodeType="clickEffect" fill="hold" presetClass="entr">
                                  <p:stCondLst>
                                    <p:cond delay="0"/>
                                  </p:stCondLst>
                                  <p:childTnLst>
                                    <p:set>
                                      <p:cBhvr>
                                        <p:cTn id="1016"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1017" fill="hold">
                      <p:stCondLst>
                        <p:cond delay="indefinite"/>
                      </p:stCondLst>
                      <p:childTnLst>
                        <p:par>
                          <p:cTn id="1018" fill="hold">
                            <p:stCondLst>
                              <p:cond delay="0"/>
                            </p:stCondLst>
                            <p:childTnLst>
                              <p:par>
                                <p:cTn id="1019" nodeType="clickEffect" fill="hold" presetClass="entr">
                                  <p:stCondLst>
                                    <p:cond delay="0"/>
                                  </p:stCondLst>
                                  <p:childTnLst>
                                    <p:set>
                                      <p:cBhvr>
                                        <p:cTn id="1020"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1021" fill="hold">
                      <p:stCondLst>
                        <p:cond delay="indefinite"/>
                      </p:stCondLst>
                      <p:childTnLst>
                        <p:par>
                          <p:cTn id="1022" fill="hold">
                            <p:stCondLst>
                              <p:cond delay="0"/>
                            </p:stCondLst>
                            <p:childTnLst>
                              <p:par>
                                <p:cTn id="1023" nodeType="clickEffect" fill="hold" presetClass="entr">
                                  <p:stCondLst>
                                    <p:cond delay="0"/>
                                  </p:stCondLst>
                                  <p:childTnLst>
                                    <p:set>
                                      <p:cBhvr>
                                        <p:cTn id="1024"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1025" fill="hold">
                      <p:stCondLst>
                        <p:cond delay="indefinite"/>
                      </p:stCondLst>
                      <p:childTnLst>
                        <p:par>
                          <p:cTn id="1026" fill="hold">
                            <p:stCondLst>
                              <p:cond delay="0"/>
                            </p:stCondLst>
                            <p:childTnLst>
                              <p:par>
                                <p:cTn id="1027" nodeType="clickEffect" fill="hold" presetClass="entr">
                                  <p:stCondLst>
                                    <p:cond delay="0"/>
                                  </p:stCondLst>
                                  <p:childTnLst>
                                    <p:set>
                                      <p:cBhvr>
                                        <p:cTn id="1028"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a:p>
            <a:pPr algn="ctr">
              <a:lnSpc>
                <a:spcPct val="100000"/>
              </a:lnSpc>
            </a:pPr>
            <a:r>
              <a:rPr b="1" lang="it-IT" sz="2400" spc="-1" strike="noStrike">
                <a:solidFill>
                  <a:srgbClr val="1818ff"/>
                </a:solidFill>
                <a:latin typeface="Arial"/>
                <a:ea typeface="Arial Unicode MS"/>
              </a:rPr>
              <a:t>Prima questione: obbligo esteso all’intera gara?</a:t>
            </a:r>
            <a:endParaRPr b="0" lang="it-IT" sz="2400" spc="-1" strike="noStrike">
              <a:latin typeface="Arial"/>
            </a:endParaRPr>
          </a:p>
        </p:txBody>
      </p:sp>
      <p:sp>
        <p:nvSpPr>
          <p:cNvPr id="547" name="CustomShape 2"/>
          <p:cNvSpPr/>
          <p:nvPr/>
        </p:nvSpPr>
        <p:spPr>
          <a:xfrm>
            <a:off x="457200" y="1340640"/>
            <a:ext cx="8452440" cy="4811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Sulla prima questione, l’interpretazione sistematica (l’art. 52 - contenente l’obbligo comunitario – con l’art. 58 che contiene la facoltà di gestire le gare interamente con sistemi telematici) fa ritenere che, se si garantiscono con appositi accorgimenti di sicurezza (Già in parte indicati dall’ AGID nella circolare n. 3 del 6 dicembre 2016) la segretezza delle offerte e la loro apertura dopo il termine di scadenza previsto per la loro presentazione, una gara potrebbe essere correttamente esperita anche non totalmente in modalità elettronica, purché  le comunicazioni e gli scambi di informazioni avvengano con mezzi di comunicazione elettronici.</a:t>
            </a:r>
            <a:endParaRPr b="0" lang="it-IT" sz="1800" spc="-1" strike="noStrike">
              <a:latin typeface="Arial"/>
            </a:endParaRPr>
          </a:p>
          <a:p>
            <a:pPr>
              <a:lnSpc>
                <a:spcPct val="115000"/>
              </a:lnSpc>
              <a:spcAft>
                <a:spcPts val="1001"/>
              </a:spcAft>
            </a:pPr>
            <a:r>
              <a:rPr b="0" lang="it-IT" sz="1400" spc="-1" strike="noStrike" baseline="30000">
                <a:solidFill>
                  <a:srgbClr val="000000"/>
                </a:solidFill>
                <a:latin typeface="Calibri"/>
                <a:ea typeface="Calibri"/>
              </a:rPr>
              <a:t>.</a:t>
            </a:r>
            <a:r>
              <a:rPr b="0" lang="it-IT" sz="1400" spc="-1" strike="noStrike">
                <a:solidFill>
                  <a:srgbClr val="000000"/>
                </a:solidFill>
                <a:latin typeface="Calibri"/>
                <a:ea typeface="Calibri"/>
              </a:rPr>
              <a:t>.</a:t>
            </a:r>
            <a:endParaRPr b="0" lang="it-IT" sz="1400" spc="-1" strike="noStrike">
              <a:latin typeface="Arial"/>
            </a:endParaRPr>
          </a:p>
        </p:txBody>
      </p:sp>
    </p:spTree>
  </p:cSld>
  <p:timing>
    <p:tnLst>
      <p:par>
        <p:cTn id="1029" dur="indefinite" restart="never" nodeType="tmRoot">
          <p:childTnLst>
            <p:seq>
              <p:cTn id="1030" dur="indefinite" nodeType="mainSeq">
                <p:childTnLst>
                  <p:par>
                    <p:cTn id="1031" fill="hold">
                      <p:stCondLst>
                        <p:cond delay="0"/>
                      </p:stCondLst>
                      <p:childTnLst>
                        <p:par>
                          <p:cTn id="1032" fill="hold">
                            <p:stCondLst>
                              <p:cond delay="0"/>
                            </p:stCondLst>
                            <p:childTnLst>
                              <p:par>
                                <p:cTn id="1033" nodeType="afterEffect" fill="hold" presetClass="entr">
                                  <p:stCondLst>
                                    <p:cond delay="0"/>
                                  </p:stCondLst>
                                  <p:childTnLst>
                                    <p:set>
                                      <p:cBhvr>
                                        <p:cTn id="1034" dur="1" fill="hold">
                                          <p:stCondLst>
                                            <p:cond delay="0"/>
                                          </p:stCondLst>
                                        </p:cTn>
                                        <p:tgtEl>
                                          <p:spTgt spid="546"/>
                                        </p:tgtEl>
                                        <p:attrNameLst>
                                          <p:attrName>style.visibility</p:attrName>
                                        </p:attrNameLst>
                                      </p:cBhvr>
                                      <p:to>
                                        <p:strVal val="visible"/>
                                      </p:to>
                                    </p:set>
                                  </p:childTnLst>
                                </p:cTn>
                              </p:par>
                            </p:childTnLst>
                          </p:cTn>
                        </p:par>
                      </p:childTnLst>
                    </p:cTn>
                  </p:par>
                  <p:par>
                    <p:cTn id="1035" fill="hold">
                      <p:stCondLst>
                        <p:cond delay="indefinite"/>
                      </p:stCondLst>
                      <p:childTnLst>
                        <p:par>
                          <p:cTn id="1036" fill="hold">
                            <p:stCondLst>
                              <p:cond delay="0"/>
                            </p:stCondLst>
                            <p:childTnLst>
                              <p:par>
                                <p:cTn id="1037" nodeType="clickEffect" fill="hold" presetClass="entr">
                                  <p:stCondLst>
                                    <p:cond delay="0"/>
                                  </p:stCondLst>
                                  <p:childTnLst>
                                    <p:set>
                                      <p:cBhvr>
                                        <p:cTn id="1038" dur="1" fill="hold">
                                          <p:stCondLst>
                                            <p:cond delay="0"/>
                                          </p:stCondLst>
                                        </p:cTn>
                                        <p:tgtEl>
                                          <p:spTgt spid="547">
                                            <p:txEl>
                                              <p:pRg st="0" end="0"/>
                                            </p:txEl>
                                          </p:spTgt>
                                        </p:tgtEl>
                                        <p:attrNameLst>
                                          <p:attrName>style.visibility</p:attrName>
                                        </p:attrNameLst>
                                      </p:cBhvr>
                                      <p:to>
                                        <p:strVal val="visible"/>
                                      </p:to>
                                    </p:set>
                                  </p:childTnLst>
                                </p:cTn>
                              </p:par>
                            </p:childTnLst>
                          </p:cTn>
                        </p:par>
                      </p:childTnLst>
                    </p:cTn>
                  </p:par>
                  <p:par>
                    <p:cTn id="1039" fill="hold">
                      <p:stCondLst>
                        <p:cond delay="indefinite"/>
                      </p:stCondLst>
                      <p:childTnLst>
                        <p:par>
                          <p:cTn id="1040" fill="hold">
                            <p:stCondLst>
                              <p:cond delay="0"/>
                            </p:stCondLst>
                            <p:childTnLst>
                              <p:par>
                                <p:cTn id="1041" nodeType="clickEffect" fill="hold" presetClass="entr">
                                  <p:stCondLst>
                                    <p:cond delay="0"/>
                                  </p:stCondLst>
                                  <p:childTnLst>
                                    <p:set>
                                      <p:cBhvr>
                                        <p:cTn id="1042" dur="1" fill="hold">
                                          <p:stCondLst>
                                            <p:cond delay="0"/>
                                          </p:stCondLst>
                                        </p:cTn>
                                        <p:tgtEl>
                                          <p:spTgt spid="547">
                                            <p:txEl>
                                              <p:pRg st="0" end="0"/>
                                            </p:txEl>
                                          </p:spTgt>
                                        </p:tgtEl>
                                        <p:attrNameLst>
                                          <p:attrName>style.visibility</p:attrName>
                                        </p:attrNameLst>
                                      </p:cBhvr>
                                      <p:to>
                                        <p:strVal val="visible"/>
                                      </p:to>
                                    </p:set>
                                  </p:childTnLst>
                                </p:cTn>
                              </p:par>
                            </p:childTnLst>
                          </p:cTn>
                        </p:par>
                      </p:childTnLst>
                    </p:cTn>
                  </p:par>
                  <p:par>
                    <p:cTn id="1043" fill="hold">
                      <p:stCondLst>
                        <p:cond delay="indefinite"/>
                      </p:stCondLst>
                      <p:childTnLst>
                        <p:par>
                          <p:cTn id="1044" fill="hold">
                            <p:stCondLst>
                              <p:cond delay="0"/>
                            </p:stCondLst>
                            <p:childTnLst>
                              <p:par>
                                <p:cTn id="1045" nodeType="clickEffect" fill="hold" presetClass="entr">
                                  <p:stCondLst>
                                    <p:cond delay="0"/>
                                  </p:stCondLst>
                                  <p:childTnLst>
                                    <p:set>
                                      <p:cBhvr>
                                        <p:cTn id="1046" dur="1" fill="hold">
                                          <p:stCondLst>
                                            <p:cond delay="0"/>
                                          </p:stCondLst>
                                        </p:cTn>
                                        <p:tgtEl>
                                          <p:spTgt spid="547">
                                            <p:txEl>
                                              <p:pRg st="0" end="0"/>
                                            </p:txEl>
                                          </p:spTgt>
                                        </p:tgtEl>
                                        <p:attrNameLst>
                                          <p:attrName>style.visibility</p:attrName>
                                        </p:attrNameLst>
                                      </p:cBhvr>
                                      <p:to>
                                        <p:strVal val="visible"/>
                                      </p:to>
                                    </p:set>
                                  </p:childTnLst>
                                </p:cTn>
                              </p:par>
                            </p:childTnLst>
                          </p:cTn>
                        </p:par>
                      </p:childTnLst>
                    </p:cTn>
                  </p:par>
                  <p:par>
                    <p:cTn id="1047" fill="hold">
                      <p:stCondLst>
                        <p:cond delay="indefinite"/>
                      </p:stCondLst>
                      <p:childTnLst>
                        <p:par>
                          <p:cTn id="1048" fill="hold">
                            <p:stCondLst>
                              <p:cond delay="0"/>
                            </p:stCondLst>
                            <p:childTnLst>
                              <p:par>
                                <p:cTn id="1049" nodeType="clickEffect" fill="hold" presetClass="entr">
                                  <p:stCondLst>
                                    <p:cond delay="0"/>
                                  </p:stCondLst>
                                  <p:childTnLst>
                                    <p:set>
                                      <p:cBhvr>
                                        <p:cTn id="1050" dur="1" fill="hold">
                                          <p:stCondLst>
                                            <p:cond delay="0"/>
                                          </p:stCondLst>
                                        </p:cTn>
                                        <p:tgtEl>
                                          <p:spTgt spid="547">
                                            <p:txEl>
                                              <p:pRg st="0" end="0"/>
                                            </p:txEl>
                                          </p:spTgt>
                                        </p:tgtEl>
                                        <p:attrNameLst>
                                          <p:attrName>style.visibility</p:attrName>
                                        </p:attrNameLst>
                                      </p:cBhvr>
                                      <p:to>
                                        <p:strVal val="visible"/>
                                      </p:to>
                                    </p:set>
                                  </p:childTnLst>
                                </p:cTn>
                              </p:par>
                            </p:childTnLst>
                          </p:cTn>
                        </p:par>
                      </p:childTnLst>
                    </p:cTn>
                  </p:par>
                  <p:par>
                    <p:cTn id="1051" fill="hold">
                      <p:stCondLst>
                        <p:cond delay="indefinite"/>
                      </p:stCondLst>
                      <p:childTnLst>
                        <p:par>
                          <p:cTn id="1052" fill="hold">
                            <p:stCondLst>
                              <p:cond delay="0"/>
                            </p:stCondLst>
                            <p:childTnLst>
                              <p:par>
                                <p:cTn id="1053" nodeType="clickEffect" fill="hold" presetClass="entr">
                                  <p:stCondLst>
                                    <p:cond delay="0"/>
                                  </p:stCondLst>
                                  <p:childTnLst>
                                    <p:set>
                                      <p:cBhvr>
                                        <p:cTn id="1054" dur="1" fill="hold">
                                          <p:stCondLst>
                                            <p:cond delay="0"/>
                                          </p:stCondLst>
                                        </p:cTn>
                                        <p:tgtEl>
                                          <p:spTgt spid="547">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p:txBody>
      </p:sp>
      <p:sp>
        <p:nvSpPr>
          <p:cNvPr id="549" name="CustomShape 2"/>
          <p:cNvSpPr/>
          <p:nvPr/>
        </p:nvSpPr>
        <p:spPr>
          <a:xfrm>
            <a:off x="457200" y="1340640"/>
            <a:ext cx="8452440" cy="4811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r>
              <a:rPr b="0" lang="it-IT" sz="1800" spc="-1" strike="noStrike">
                <a:solidFill>
                  <a:srgbClr val="000000"/>
                </a:solidFill>
                <a:latin typeface="Arial"/>
                <a:ea typeface="Calibri"/>
              </a:rPr>
              <a:t>Una recente nota dell’ANCI, la Prot. 76/VSG/SD del 19 ottobre 2018 fornisce le seguenti indicazioni. Anzitutto, secondo ANCI, è </a:t>
            </a:r>
            <a:r>
              <a:rPr b="0" i="1" lang="it-IT" sz="1800" spc="-1" strike="noStrike">
                <a:solidFill>
                  <a:srgbClr val="000000"/>
                </a:solidFill>
                <a:latin typeface="Arial"/>
                <a:ea typeface="Calibri"/>
              </a:rPr>
              <a:t>“</a:t>
            </a:r>
            <a:r>
              <a:rPr b="1" i="1" lang="it-IT" sz="1800" spc="-1" strike="noStrike">
                <a:solidFill>
                  <a:srgbClr val="000000"/>
                </a:solidFill>
                <a:latin typeface="Arial"/>
                <a:ea typeface="Calibri"/>
              </a:rPr>
              <a:t>necessario distinguere l’utilizzo di una piattaforma informatica di negoziazione, </a:t>
            </a:r>
            <a:r>
              <a:rPr b="0" i="1" lang="it-IT" sz="1800" spc="-1" strike="noStrike">
                <a:solidFill>
                  <a:srgbClr val="000000"/>
                </a:solidFill>
                <a:latin typeface="Arial"/>
                <a:ea typeface="Calibri"/>
              </a:rPr>
              <a:t>di cui all’art. 58, </a:t>
            </a:r>
            <a:r>
              <a:rPr b="1" i="1" lang="it-IT" sz="1800" spc="-1" strike="noStrike">
                <a:solidFill>
                  <a:srgbClr val="000000"/>
                </a:solidFill>
                <a:latin typeface="Arial"/>
                <a:ea typeface="Calibri"/>
              </a:rPr>
              <a:t>dall’obbligo di utilizzo di strumenti di comunicazione digitali </a:t>
            </a:r>
            <a:r>
              <a:rPr b="0" i="1" lang="it-IT" sz="1800" spc="-1" strike="noStrike">
                <a:solidFill>
                  <a:srgbClr val="000000"/>
                </a:solidFill>
                <a:latin typeface="Arial"/>
                <a:ea typeface="Calibri"/>
              </a:rPr>
              <a:t>di cui all’articolo 40. In particolare, si ritiene che dal 18 ottobre u.s. ci sia unicamente la necessità per tutte le stazioni appaltanti di utilizzare idonei strumenti informatici per la trasmissione e ricezione della documentazione di gara, ma non vi sia </a:t>
            </a:r>
            <a:r>
              <a:rPr b="1" i="1" lang="it-IT" sz="1800" spc="-1" strike="noStrike">
                <a:solidFill>
                  <a:srgbClr val="000000"/>
                </a:solidFill>
                <a:latin typeface="Arial"/>
                <a:ea typeface="Calibri"/>
              </a:rPr>
              <a:t>alcun obbligo di ricorso alle procedure telematiche, di cui all’art. 58</a:t>
            </a:r>
            <a:r>
              <a:rPr b="0" i="1" lang="it-IT" sz="1800" spc="-1" strike="noStrike">
                <a:solidFill>
                  <a:srgbClr val="000000"/>
                </a:solidFill>
                <a:latin typeface="Arial"/>
                <a:ea typeface="Calibri"/>
              </a:rPr>
              <a:t>.” “Pertanto, si ritiene che, (...) le stazioni appaltanti, </a:t>
            </a:r>
            <a:r>
              <a:rPr b="1" i="1" lang="it-IT" sz="1800" spc="-1" strike="noStrike">
                <a:solidFill>
                  <a:srgbClr val="000000"/>
                </a:solidFill>
                <a:latin typeface="Arial"/>
                <a:ea typeface="Calibri"/>
              </a:rPr>
              <a:t>senza ricorrere alla gestione integrale della gara su piattaforma informatica</a:t>
            </a:r>
            <a:r>
              <a:rPr b="0" i="1" lang="it-IT" sz="1800" spc="-1" strike="noStrike">
                <a:solidFill>
                  <a:srgbClr val="000000"/>
                </a:solidFill>
                <a:latin typeface="Arial"/>
                <a:ea typeface="Calibri"/>
              </a:rPr>
              <a:t>, possano utilizzare sistemi informatici specifici che si limitino alla ricezione e trasmissione della documentazione e informazioni di gara, incluse le domande di partecipazione e il DGUE, </a:t>
            </a:r>
            <a:r>
              <a:rPr b="0" i="1" lang="it-IT" sz="1800" spc="-1" strike="noStrike">
                <a:solidFill>
                  <a:srgbClr val="222222"/>
                </a:solidFill>
                <a:latin typeface="Arial"/>
                <a:ea typeface="Calibri"/>
              </a:rPr>
              <a:t>previsti dal Codice dei contratti e in conformità con quanto disposto dal CAD</a:t>
            </a:r>
            <a:endParaRPr b="0" lang="it-IT" sz="1800" spc="-1" strike="noStrike">
              <a:latin typeface="Arial"/>
            </a:endParaRPr>
          </a:p>
        </p:txBody>
      </p:sp>
    </p:spTree>
  </p:cSld>
  <p:timing>
    <p:tnLst>
      <p:par>
        <p:cTn id="1055" dur="indefinite" restart="never" nodeType="tmRoot">
          <p:childTnLst>
            <p:seq>
              <p:cTn id="1056" dur="indefinite" nodeType="mainSeq">
                <p:childTnLst>
                  <p:par>
                    <p:cTn id="1057" fill="hold">
                      <p:stCondLst>
                        <p:cond delay="0"/>
                      </p:stCondLst>
                      <p:childTnLst>
                        <p:par>
                          <p:cTn id="1058" fill="hold">
                            <p:stCondLst>
                              <p:cond delay="0"/>
                            </p:stCondLst>
                            <p:childTnLst>
                              <p:par>
                                <p:cTn id="1059" nodeType="afterEffect" fill="hold" presetClass="entr">
                                  <p:stCondLst>
                                    <p:cond delay="0"/>
                                  </p:stCondLst>
                                  <p:childTnLst>
                                    <p:set>
                                      <p:cBhvr>
                                        <p:cTn id="1060" dur="1" fill="hold">
                                          <p:stCondLst>
                                            <p:cond delay="0"/>
                                          </p:stCondLst>
                                        </p:cTn>
                                        <p:tgtEl>
                                          <p:spTgt spid="548"/>
                                        </p:tgtEl>
                                        <p:attrNameLst>
                                          <p:attrName>style.visibility</p:attrName>
                                        </p:attrNameLst>
                                      </p:cBhvr>
                                      <p:to>
                                        <p:strVal val="visible"/>
                                      </p:to>
                                    </p:set>
                                  </p:childTnLst>
                                </p:cTn>
                              </p:par>
                            </p:childTnLst>
                          </p:cTn>
                        </p:par>
                      </p:childTnLst>
                    </p:cTn>
                  </p:par>
                  <p:par>
                    <p:cTn id="1061" fill="hold">
                      <p:stCondLst>
                        <p:cond delay="indefinite"/>
                      </p:stCondLst>
                      <p:childTnLst>
                        <p:par>
                          <p:cTn id="1062" fill="hold">
                            <p:stCondLst>
                              <p:cond delay="0"/>
                            </p:stCondLst>
                            <p:childTnLst>
                              <p:par>
                                <p:cTn id="1063" nodeType="clickEffect" fill="hold" presetClass="entr">
                                  <p:stCondLst>
                                    <p:cond delay="0"/>
                                  </p:stCondLst>
                                  <p:childTnLst>
                                    <p:set>
                                      <p:cBhvr>
                                        <p:cTn id="1064"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1065" fill="hold">
                      <p:stCondLst>
                        <p:cond delay="indefinite"/>
                      </p:stCondLst>
                      <p:childTnLst>
                        <p:par>
                          <p:cTn id="1066" fill="hold">
                            <p:stCondLst>
                              <p:cond delay="0"/>
                            </p:stCondLst>
                            <p:childTnLst>
                              <p:par>
                                <p:cTn id="1067" nodeType="clickEffect" fill="hold" presetClass="entr">
                                  <p:stCondLst>
                                    <p:cond delay="0"/>
                                  </p:stCondLst>
                                  <p:childTnLst>
                                    <p:set>
                                      <p:cBhvr>
                                        <p:cTn id="1068"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1069" fill="hold">
                      <p:stCondLst>
                        <p:cond delay="indefinite"/>
                      </p:stCondLst>
                      <p:childTnLst>
                        <p:par>
                          <p:cTn id="1070" fill="hold">
                            <p:stCondLst>
                              <p:cond delay="0"/>
                            </p:stCondLst>
                            <p:childTnLst>
                              <p:par>
                                <p:cTn id="1071" nodeType="clickEffect" fill="hold" presetClass="entr">
                                  <p:stCondLst>
                                    <p:cond delay="0"/>
                                  </p:stCondLst>
                                  <p:childTnLst>
                                    <p:set>
                                      <p:cBhvr>
                                        <p:cTn id="1072"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1073" fill="hold">
                      <p:stCondLst>
                        <p:cond delay="indefinite"/>
                      </p:stCondLst>
                      <p:childTnLst>
                        <p:par>
                          <p:cTn id="1074" fill="hold">
                            <p:stCondLst>
                              <p:cond delay="0"/>
                            </p:stCondLst>
                            <p:childTnLst>
                              <p:par>
                                <p:cTn id="1075" nodeType="clickEffect" fill="hold" presetClass="entr">
                                  <p:stCondLst>
                                    <p:cond delay="0"/>
                                  </p:stCondLst>
                                  <p:childTnLst>
                                    <p:set>
                                      <p:cBhvr>
                                        <p:cTn id="1076"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1077" fill="hold">
                      <p:stCondLst>
                        <p:cond delay="indefinite"/>
                      </p:stCondLst>
                      <p:childTnLst>
                        <p:par>
                          <p:cTn id="1078" fill="hold">
                            <p:stCondLst>
                              <p:cond delay="0"/>
                            </p:stCondLst>
                            <p:childTnLst>
                              <p:par>
                                <p:cTn id="1079" nodeType="clickEffect" fill="hold" presetClass="entr">
                                  <p:stCondLst>
                                    <p:cond delay="0"/>
                                  </p:stCondLst>
                                  <p:childTnLst>
                                    <p:set>
                                      <p:cBhvr>
                                        <p:cTn id="1080"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a:p>
            <a:pPr algn="ctr">
              <a:lnSpc>
                <a:spcPct val="100000"/>
              </a:lnSpc>
            </a:pPr>
            <a:r>
              <a:rPr b="1" lang="it-IT" sz="2400" spc="-1" strike="noStrike">
                <a:solidFill>
                  <a:srgbClr val="1818ff"/>
                </a:solidFill>
                <a:latin typeface="Arial"/>
                <a:ea typeface="Arial Unicode MS"/>
              </a:rPr>
              <a:t>Seconda questione: obbligo esteso a tutte le gare?</a:t>
            </a:r>
            <a:endParaRPr b="0" lang="it-IT" sz="2400" spc="-1" strike="noStrike">
              <a:latin typeface="Arial"/>
            </a:endParaRPr>
          </a:p>
        </p:txBody>
      </p:sp>
      <p:sp>
        <p:nvSpPr>
          <p:cNvPr id="551" name="CustomShape 2"/>
          <p:cNvSpPr/>
          <p:nvPr/>
        </p:nvSpPr>
        <p:spPr>
          <a:xfrm>
            <a:off x="457200" y="1340640"/>
            <a:ext cx="8452440" cy="4811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Il secondo aspetto da chiarire, come accennato, è se l’obbligo di cui all’art. 52, così come definito e ridimensionato nel senso spiegato sopra, valga sia per le procedura sopra soglia che per quelle sotto soglia.</a:t>
            </a:r>
            <a:endParaRPr b="0" lang="it-IT" sz="1800" spc="-1" strike="noStrike">
              <a:latin typeface="Arial"/>
            </a:endParaRPr>
          </a:p>
          <a:p>
            <a:pPr algn="just">
              <a:lnSpc>
                <a:spcPct val="115000"/>
              </a:lnSpc>
              <a:spcAft>
                <a:spcPts val="1001"/>
              </a:spcAft>
            </a:pP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Fra le prime diverse interpretazioni che sono state fino ad ora pubblicate, si ritiene preferibile quella di coloro che ritengono che l’obbligo valga soltanto per le gare di importo sopra soglia comunitaria, perché più aderente ad una corretta interpretazione delle  norme (sistematica e di rapporto tra norme speciali e norme generali). Ciò sulla base delle seguenti considerazioni.</a:t>
            </a:r>
            <a:endParaRPr b="0" lang="it-IT" sz="1800" spc="-1" strike="noStrike">
              <a:latin typeface="Arial"/>
            </a:endParaRPr>
          </a:p>
        </p:txBody>
      </p:sp>
    </p:spTree>
  </p:cSld>
  <p:timing>
    <p:tnLst>
      <p:par>
        <p:cTn id="1081" dur="indefinite" restart="never" nodeType="tmRoot">
          <p:childTnLst>
            <p:seq>
              <p:cTn id="1082" dur="indefinite" nodeType="mainSeq">
                <p:childTnLst>
                  <p:par>
                    <p:cTn id="1083" fill="hold">
                      <p:stCondLst>
                        <p:cond delay="0"/>
                      </p:stCondLst>
                      <p:childTnLst>
                        <p:par>
                          <p:cTn id="1084" fill="hold">
                            <p:stCondLst>
                              <p:cond delay="0"/>
                            </p:stCondLst>
                            <p:childTnLst>
                              <p:par>
                                <p:cTn id="1085" nodeType="afterEffect" fill="hold" presetClass="entr">
                                  <p:stCondLst>
                                    <p:cond delay="0"/>
                                  </p:stCondLst>
                                  <p:childTnLst>
                                    <p:set>
                                      <p:cBhvr>
                                        <p:cTn id="1086" dur="1" fill="hold">
                                          <p:stCondLst>
                                            <p:cond delay="0"/>
                                          </p:stCondLst>
                                        </p:cTn>
                                        <p:tgtEl>
                                          <p:spTgt spid="550"/>
                                        </p:tgtEl>
                                        <p:attrNameLst>
                                          <p:attrName>style.visibility</p:attrName>
                                        </p:attrNameLst>
                                      </p:cBhvr>
                                      <p:to>
                                        <p:strVal val="visible"/>
                                      </p:to>
                                    </p:set>
                                  </p:childTnLst>
                                </p:cTn>
                              </p:par>
                            </p:childTnLst>
                          </p:cTn>
                        </p:par>
                      </p:childTnLst>
                    </p:cTn>
                  </p:par>
                  <p:par>
                    <p:cTn id="1087" fill="hold">
                      <p:stCondLst>
                        <p:cond delay="indefinite"/>
                      </p:stCondLst>
                      <p:childTnLst>
                        <p:par>
                          <p:cTn id="1088" fill="hold">
                            <p:stCondLst>
                              <p:cond delay="0"/>
                            </p:stCondLst>
                            <p:childTnLst>
                              <p:par>
                                <p:cTn id="1089" nodeType="clickEffect" fill="hold" presetClass="entr">
                                  <p:stCondLst>
                                    <p:cond delay="0"/>
                                  </p:stCondLst>
                                  <p:childTnLst>
                                    <p:set>
                                      <p:cBhvr>
                                        <p:cTn id="1090" dur="1" fill="hold">
                                          <p:stCondLst>
                                            <p:cond delay="0"/>
                                          </p:stCondLst>
                                        </p:cTn>
                                        <p:tgtEl>
                                          <p:spTgt spid="551">
                                            <p:txEl>
                                              <p:pRg st="0" end="0"/>
                                            </p:txEl>
                                          </p:spTgt>
                                        </p:tgtEl>
                                        <p:attrNameLst>
                                          <p:attrName>style.visibility</p:attrName>
                                        </p:attrNameLst>
                                      </p:cBhvr>
                                      <p:to>
                                        <p:strVal val="visible"/>
                                      </p:to>
                                    </p:set>
                                  </p:childTnLst>
                                </p:cTn>
                              </p:par>
                            </p:childTnLst>
                          </p:cTn>
                        </p:par>
                      </p:childTnLst>
                    </p:cTn>
                  </p:par>
                  <p:par>
                    <p:cTn id="1091" fill="hold">
                      <p:stCondLst>
                        <p:cond delay="indefinite"/>
                      </p:stCondLst>
                      <p:childTnLst>
                        <p:par>
                          <p:cTn id="1092" fill="hold">
                            <p:stCondLst>
                              <p:cond delay="0"/>
                            </p:stCondLst>
                            <p:childTnLst>
                              <p:par>
                                <p:cTn id="1093" nodeType="clickEffect" fill="hold" presetClass="entr">
                                  <p:stCondLst>
                                    <p:cond delay="0"/>
                                  </p:stCondLst>
                                  <p:childTnLst>
                                    <p:set>
                                      <p:cBhvr>
                                        <p:cTn id="1094" dur="1" fill="hold">
                                          <p:stCondLst>
                                            <p:cond delay="0"/>
                                          </p:stCondLst>
                                        </p:cTn>
                                        <p:tgtEl>
                                          <p:spTgt spid="551">
                                            <p:txEl>
                                              <p:pRg st="0" end="0"/>
                                            </p:txEl>
                                          </p:spTgt>
                                        </p:tgtEl>
                                        <p:attrNameLst>
                                          <p:attrName>style.visibility</p:attrName>
                                        </p:attrNameLst>
                                      </p:cBhvr>
                                      <p:to>
                                        <p:strVal val="visible"/>
                                      </p:to>
                                    </p:set>
                                  </p:childTnLst>
                                </p:cTn>
                              </p:par>
                            </p:childTnLst>
                          </p:cTn>
                        </p:par>
                      </p:childTnLst>
                    </p:cTn>
                  </p:par>
                  <p:par>
                    <p:cTn id="1095" fill="hold">
                      <p:stCondLst>
                        <p:cond delay="indefinite"/>
                      </p:stCondLst>
                      <p:childTnLst>
                        <p:par>
                          <p:cTn id="1096" fill="hold">
                            <p:stCondLst>
                              <p:cond delay="0"/>
                            </p:stCondLst>
                            <p:childTnLst>
                              <p:par>
                                <p:cTn id="1097" nodeType="clickEffect" fill="hold" presetClass="entr">
                                  <p:stCondLst>
                                    <p:cond delay="0"/>
                                  </p:stCondLst>
                                  <p:childTnLst>
                                    <p:set>
                                      <p:cBhvr>
                                        <p:cTn id="1098" dur="1" fill="hold">
                                          <p:stCondLst>
                                            <p:cond delay="0"/>
                                          </p:stCondLst>
                                        </p:cTn>
                                        <p:tgtEl>
                                          <p:spTgt spid="551">
                                            <p:txEl>
                                              <p:pRg st="0" end="0"/>
                                            </p:txEl>
                                          </p:spTgt>
                                        </p:tgtEl>
                                        <p:attrNameLst>
                                          <p:attrName>style.visibility</p:attrName>
                                        </p:attrNameLst>
                                      </p:cBhvr>
                                      <p:to>
                                        <p:strVal val="visible"/>
                                      </p:to>
                                    </p:set>
                                  </p:childTnLst>
                                </p:cTn>
                              </p:par>
                            </p:childTnLst>
                          </p:cTn>
                        </p:par>
                      </p:childTnLst>
                    </p:cTn>
                  </p:par>
                  <p:par>
                    <p:cTn id="1099" fill="hold">
                      <p:stCondLst>
                        <p:cond delay="indefinite"/>
                      </p:stCondLst>
                      <p:childTnLst>
                        <p:par>
                          <p:cTn id="1100" fill="hold">
                            <p:stCondLst>
                              <p:cond delay="0"/>
                            </p:stCondLst>
                            <p:childTnLst>
                              <p:par>
                                <p:cTn id="1101" nodeType="clickEffect" fill="hold" presetClass="entr">
                                  <p:stCondLst>
                                    <p:cond delay="0"/>
                                  </p:stCondLst>
                                  <p:childTnLst>
                                    <p:set>
                                      <p:cBhvr>
                                        <p:cTn id="1102" dur="1" fill="hold">
                                          <p:stCondLst>
                                            <p:cond delay="0"/>
                                          </p:stCondLst>
                                        </p:cTn>
                                        <p:tgtEl>
                                          <p:spTgt spid="551">
                                            <p:txEl>
                                              <p:pRg st="0" end="0"/>
                                            </p:txEl>
                                          </p:spTgt>
                                        </p:tgtEl>
                                        <p:attrNameLst>
                                          <p:attrName>style.visibility</p:attrName>
                                        </p:attrNameLst>
                                      </p:cBhvr>
                                      <p:to>
                                        <p:strVal val="visible"/>
                                      </p:to>
                                    </p:set>
                                  </p:childTnLst>
                                </p:cTn>
                              </p:par>
                            </p:childTnLst>
                          </p:cTn>
                        </p:par>
                      </p:childTnLst>
                    </p:cTn>
                  </p:par>
                  <p:par>
                    <p:cTn id="1103" fill="hold">
                      <p:stCondLst>
                        <p:cond delay="indefinite"/>
                      </p:stCondLst>
                      <p:childTnLst>
                        <p:par>
                          <p:cTn id="1104" fill="hold">
                            <p:stCondLst>
                              <p:cond delay="0"/>
                            </p:stCondLst>
                            <p:childTnLst>
                              <p:par>
                                <p:cTn id="1105" nodeType="clickEffect" fill="hold" presetClass="entr">
                                  <p:stCondLst>
                                    <p:cond delay="0"/>
                                  </p:stCondLst>
                                  <p:childTnLst>
                                    <p:set>
                                      <p:cBhvr>
                                        <p:cTn id="1106" dur="1" fill="hold">
                                          <p:stCondLst>
                                            <p:cond delay="0"/>
                                          </p:stCondLst>
                                        </p:cTn>
                                        <p:tgtEl>
                                          <p:spTgt spid="551">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6553080" y="6248520"/>
            <a:ext cx="2126880" cy="45036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b"/>
          <a:p>
            <a:pPr>
              <a:lnSpc>
                <a:spcPct val="100000"/>
              </a:lnSpc>
            </a:pPr>
            <a:fld id="{F3168B47-E2C8-4C0E-8430-62C0E7FF466A}" type="slidenum">
              <a:rPr b="0" lang="it-IT" sz="1800" spc="-1" strike="noStrike">
                <a:solidFill>
                  <a:srgbClr val="000000"/>
                </a:solidFill>
                <a:latin typeface="Arial"/>
                <a:ea typeface="DejaVu Sans"/>
              </a:rPr>
              <a:t>&lt;numero&gt;</a:t>
            </a:fld>
            <a:endParaRPr b="0" lang="it-IT" sz="1800" spc="-1" strike="noStrike">
              <a:latin typeface="Arial"/>
            </a:endParaRPr>
          </a:p>
        </p:txBody>
      </p:sp>
      <p:sp>
        <p:nvSpPr>
          <p:cNvPr id="333" name="CustomShape 2"/>
          <p:cNvSpPr/>
          <p:nvPr/>
        </p:nvSpPr>
        <p:spPr>
          <a:xfrm>
            <a:off x="457200" y="457200"/>
            <a:ext cx="8226000" cy="80748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nchor="ctr"/>
          <a:p>
            <a:pPr algn="ctr">
              <a:lnSpc>
                <a:spcPct val="100000"/>
              </a:lnSpc>
            </a:pPr>
            <a:r>
              <a:rPr b="0" lang="it-IT" sz="2400" spc="-1" strike="noStrike">
                <a:solidFill>
                  <a:srgbClr val="0000ee"/>
                </a:solidFill>
                <a:latin typeface="Arial"/>
                <a:ea typeface="Arial Unicode MS"/>
              </a:rPr>
              <a:t>La procedura di infrazione della Commissione Europea</a:t>
            </a:r>
            <a:endParaRPr b="0" lang="it-IT" sz="2400" spc="-1" strike="noStrike">
              <a:latin typeface="Arial"/>
            </a:endParaRPr>
          </a:p>
        </p:txBody>
      </p:sp>
      <p:sp>
        <p:nvSpPr>
          <p:cNvPr id="334" name="CustomShape 3"/>
          <p:cNvSpPr/>
          <p:nvPr/>
        </p:nvSpPr>
        <p:spPr>
          <a:xfrm>
            <a:off x="417960" y="1628280"/>
            <a:ext cx="8226000" cy="458280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6800" bIns="46800"/>
          <a:p>
            <a:pPr algn="just">
              <a:lnSpc>
                <a:spcPct val="100000"/>
              </a:lnSpc>
            </a:pPr>
            <a:r>
              <a:rPr b="1" lang="it-IT" sz="2000" spc="-1" strike="noStrike">
                <a:solidFill>
                  <a:srgbClr val="000000"/>
                </a:solidFill>
                <a:latin typeface="Arial"/>
                <a:ea typeface="Arial Unicode MS"/>
              </a:rPr>
              <a:t>Dieci contestazioni relative al codice dei contratti pubblici ed una contestazione relativa al Testo unico dell’edilizia contenute nella lettera di costituzione in mora inviata dalla Commissione europea il 24 gennaio 2019 al Governo italiano su:</a:t>
            </a:r>
            <a:endParaRPr b="0" lang="it-IT" sz="2000" spc="-1" strike="noStrike">
              <a:latin typeface="Arial"/>
            </a:endParaRPr>
          </a:p>
          <a:p>
            <a:pPr algn="just">
              <a:lnSpc>
                <a:spcPct val="100000"/>
              </a:lnSpc>
            </a:pPr>
            <a:r>
              <a:rPr b="1" lang="it-IT" sz="2000" spc="-1" strike="noStrike">
                <a:solidFill>
                  <a:srgbClr val="000000"/>
                </a:solidFill>
                <a:latin typeface="Arial"/>
                <a:ea typeface="Arial Unicode MS"/>
              </a:rPr>
              <a:t>- </a:t>
            </a:r>
            <a:r>
              <a:rPr b="0" lang="it-IT" sz="2000" spc="-1" strike="noStrike">
                <a:solidFill>
                  <a:srgbClr val="000000"/>
                </a:solidFill>
                <a:latin typeface="Arial"/>
                <a:ea typeface="Arial Unicode MS"/>
              </a:rPr>
              <a:t>Divieto di subappaltare più del 30% di un contratto pubblico</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Obbligo di indicare la terna di subappaltatori proposti</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Divieto per un subappaltatore di fare a sua volta ricorso ad un altro subappaltatore</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 Divieto per il soggetto sulle cui capacità l’operatore intende fare affidamento di affidarsi a sua volta alle capacità di un altro soggetto</a:t>
            </a:r>
            <a:endParaRPr b="0" lang="it-IT" sz="2000" spc="-1" strike="noStrike">
              <a:latin typeface="Arial"/>
            </a:endParaRPr>
          </a:p>
          <a:p>
            <a:pPr algn="just">
              <a:lnSpc>
                <a:spcPct val="100000"/>
              </a:lnSpc>
            </a:pPr>
            <a:r>
              <a:rPr b="0" lang="it-IT" sz="2000" spc="-1" strike="noStrike">
                <a:solidFill>
                  <a:srgbClr val="000000"/>
                </a:solidFill>
                <a:latin typeface="Arial"/>
                <a:ea typeface="Arial Unicode MS"/>
              </a:rPr>
              <a:t>-Divieto per diversi offerenti in una determinata gara di fare affidamento sulle capacità dello stesso soggetto; divieto per il soggetto sulle cui capacità un offerente intende fare affidamento di presentare un’offerta nella stessa gara; divieto per l’offerente in una determinata gara di essere subappaltatore di un altro offerente nella stessa gara  </a:t>
            </a:r>
            <a:endParaRPr b="0" lang="it-IT" sz="2000" spc="-1" strike="noStrike">
              <a:latin typeface="Arial"/>
            </a:endParaRPr>
          </a:p>
          <a:p>
            <a:pPr algn="just">
              <a:lnSpc>
                <a:spcPct val="100000"/>
              </a:lnSpc>
            </a:pPr>
            <a:endParaRPr b="0" lang="it-IT" sz="2000" spc="-1" strike="noStrike">
              <a:latin typeface="Arial"/>
            </a:endParaRPr>
          </a:p>
        </p:txBody>
      </p:sp>
    </p:spTree>
  </p:cSld>
  <p:timing>
    <p:tnLst>
      <p:par>
        <p:cTn id="37" dur="indefinite" restart="never" nodeType="tmRoot">
          <p:childTnLst>
            <p:seq>
              <p:cTn id="38" dur="indefinite" nodeType="mainSeq">
                <p:childTnLst>
                  <p:par>
                    <p:cTn id="39" nodeType="clickEffect" fill="hold">
                      <p:stCondLst>
                        <p:cond delay="0"/>
                      </p:stCondLst>
                      <p:childTnLst>
                        <p:par>
                          <p:cTn id="40" nodeType="clickEffect" fill="hold">
                            <p:stCondLst>
                              <p:cond delay="0"/>
                            </p:stCondLst>
                            <p:childTnLst>
                              <p:par>
                                <p:cTn id="41" nodeType="afterEffect" fill="hold" presetClass="entr">
                                  <p:stCondLst>
                                    <p:cond delay="0"/>
                                  </p:stCondLst>
                                  <p:childTnLst>
                                    <p:set>
                                      <p:cBhvr>
                                        <p:cTn id="42"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a:off x="457200" y="456840"/>
            <a:ext cx="8226000" cy="736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3200" spc="-1" strike="noStrike">
                <a:solidFill>
                  <a:srgbClr val="1818ff"/>
                </a:solidFill>
                <a:latin typeface="Arial"/>
                <a:ea typeface="Arial Unicode MS"/>
              </a:rPr>
              <a:t>Le gare telematiche</a:t>
            </a:r>
            <a:endParaRPr b="0" lang="it-IT" sz="3200" spc="-1" strike="noStrike">
              <a:latin typeface="Arial"/>
            </a:endParaRPr>
          </a:p>
          <a:p>
            <a:pPr algn="ctr">
              <a:lnSpc>
                <a:spcPct val="100000"/>
              </a:lnSpc>
            </a:pPr>
            <a:r>
              <a:rPr b="1" lang="it-IT" sz="2400" spc="-1" strike="noStrike">
                <a:solidFill>
                  <a:srgbClr val="1818ff"/>
                </a:solidFill>
                <a:latin typeface="Arial"/>
                <a:ea typeface="Arial Unicode MS"/>
              </a:rPr>
              <a:t>Seconda questione: obbligo esteso a tutte le gare?</a:t>
            </a:r>
            <a:endParaRPr b="0" lang="it-IT" sz="2400" spc="-1" strike="noStrike">
              <a:latin typeface="Arial"/>
            </a:endParaRPr>
          </a:p>
        </p:txBody>
      </p:sp>
      <p:sp>
        <p:nvSpPr>
          <p:cNvPr id="553" name="CustomShape 2"/>
          <p:cNvSpPr/>
          <p:nvPr/>
        </p:nvSpPr>
        <p:spPr>
          <a:xfrm>
            <a:off x="457200" y="1340640"/>
            <a:ext cx="8452440" cy="4811040"/>
          </a:xfrm>
          <a:prstGeom prst="rect">
            <a:avLst/>
          </a:prstGeom>
          <a:noFill/>
          <a:ln>
            <a:noFill/>
          </a:ln>
        </p:spPr>
        <p:style>
          <a:lnRef idx="0"/>
          <a:fillRef idx="0"/>
          <a:effectRef idx="0"/>
          <a:fontRef idx="minor"/>
        </p:style>
        <p:txBody>
          <a:bodyPr lIns="90000" rIns="90000" tIns="45000" bIns="45000"/>
          <a:p>
            <a:pPr algn="just">
              <a:lnSpc>
                <a:spcPct val="115000"/>
              </a:lnSpc>
              <a:spcAft>
                <a:spcPts val="1001"/>
              </a:spcAft>
            </a:pP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Abbiamo ricordato come l'art. 52 del Codice sia il recepimento/trascrizione di disposizioni comunitarie (art. 22 della direttiva 2014/24/UE, art. 40 della direttiva 2014/25/UE, artt. 29, 33 e 34 della direttiva 2014/23/UE). Quindi a rigore dovrebbe valere solo per i contratti sopra soglia; ciò lo si ricava come regola generale dall'incipit dell'art. 35 ("</a:t>
            </a:r>
            <a:r>
              <a:rPr b="0" i="1" lang="it-IT" sz="1800" spc="-1" strike="noStrike">
                <a:solidFill>
                  <a:srgbClr val="000000"/>
                </a:solidFill>
                <a:latin typeface="Arial"/>
                <a:ea typeface="Calibri"/>
              </a:rPr>
              <a:t>Ai fini dell’applicazione del presente codice, le soglie di rilevanza comunitaria sono: (...</a:t>
            </a:r>
            <a:r>
              <a:rPr b="0" lang="it-IT" sz="1800" spc="-1" strike="noStrike">
                <a:solidFill>
                  <a:srgbClr val="000000"/>
                </a:solidFill>
                <a:latin typeface="Arial"/>
                <a:ea typeface="Calibri"/>
              </a:rPr>
              <a:t>)), in combinato disposto con l'art. 36, secondo cui i contratti sottosoglia sono regolati dal solo medesimo articolo (e poche altre disposizioni che lo richiamano) e dai principi generali, e non da altro.</a:t>
            </a:r>
            <a:endParaRPr b="0" lang="it-IT" sz="1800" spc="-1" strike="noStrike">
              <a:latin typeface="Arial"/>
            </a:endParaRPr>
          </a:p>
          <a:p>
            <a:pPr algn="just">
              <a:lnSpc>
                <a:spcPct val="115000"/>
              </a:lnSpc>
              <a:spcAft>
                <a:spcPts val="1001"/>
              </a:spcAft>
            </a:pPr>
            <a:r>
              <a:rPr b="0" lang="it-IT" sz="1800" spc="-1" strike="noStrike">
                <a:solidFill>
                  <a:srgbClr val="000000"/>
                </a:solidFill>
                <a:latin typeface="Arial"/>
                <a:ea typeface="Calibri"/>
              </a:rPr>
              <a:t>Va anche rilevato come non sia prevista una sanzione di illegittimità della procedura di gara se non si fa uso di tali mezzi elettronici. E va ricordato che tale obbligo non sussiste nelle concessioni (direttiva 2014/23/UE).</a:t>
            </a:r>
            <a:endParaRPr b="0" lang="it-IT" sz="1800" spc="-1" strike="noStrike">
              <a:latin typeface="Arial"/>
            </a:endParaRPr>
          </a:p>
          <a:p>
            <a:pPr algn="just">
              <a:lnSpc>
                <a:spcPct val="115000"/>
              </a:lnSpc>
              <a:spcAft>
                <a:spcPts val="1001"/>
              </a:spcAft>
            </a:pPr>
            <a:endParaRPr b="0" lang="it-IT" sz="1800" spc="-1" strike="noStrike">
              <a:latin typeface="Arial"/>
            </a:endParaRPr>
          </a:p>
          <a:p>
            <a:pPr algn="just">
              <a:lnSpc>
                <a:spcPct val="115000"/>
              </a:lnSpc>
              <a:spcAft>
                <a:spcPts val="1001"/>
              </a:spcAft>
            </a:pPr>
            <a:endParaRPr b="0" lang="it-IT" sz="1800" spc="-1" strike="noStrike">
              <a:latin typeface="Arial"/>
            </a:endParaRPr>
          </a:p>
        </p:txBody>
      </p:sp>
    </p:spTree>
  </p:cSld>
  <p:timing>
    <p:tnLst>
      <p:par>
        <p:cTn id="1107" dur="indefinite" restart="never" nodeType="tmRoot">
          <p:childTnLst>
            <p:seq>
              <p:cTn id="1108" dur="indefinite" nodeType="mainSeq">
                <p:childTnLst>
                  <p:par>
                    <p:cTn id="1109" fill="hold">
                      <p:stCondLst>
                        <p:cond delay="0"/>
                      </p:stCondLst>
                      <p:childTnLst>
                        <p:par>
                          <p:cTn id="1110" fill="hold">
                            <p:stCondLst>
                              <p:cond delay="0"/>
                            </p:stCondLst>
                            <p:childTnLst>
                              <p:par>
                                <p:cTn id="1111" nodeType="afterEffect" fill="hold" presetClass="entr">
                                  <p:stCondLst>
                                    <p:cond delay="0"/>
                                  </p:stCondLst>
                                  <p:childTnLst>
                                    <p:set>
                                      <p:cBhvr>
                                        <p:cTn id="1112" dur="1" fill="hold">
                                          <p:stCondLst>
                                            <p:cond delay="0"/>
                                          </p:stCondLst>
                                        </p:cTn>
                                        <p:tgtEl>
                                          <p:spTgt spid="552"/>
                                        </p:tgtEl>
                                        <p:attrNameLst>
                                          <p:attrName>style.visibility</p:attrName>
                                        </p:attrNameLst>
                                      </p:cBhvr>
                                      <p:to>
                                        <p:strVal val="visible"/>
                                      </p:to>
                                    </p:set>
                                  </p:childTnLst>
                                </p:cTn>
                              </p:par>
                            </p:childTnLst>
                          </p:cTn>
                        </p:par>
                      </p:childTnLst>
                    </p:cTn>
                  </p:par>
                  <p:par>
                    <p:cTn id="1113" fill="hold">
                      <p:stCondLst>
                        <p:cond delay="indefinite"/>
                      </p:stCondLst>
                      <p:childTnLst>
                        <p:par>
                          <p:cTn id="1114" fill="hold">
                            <p:stCondLst>
                              <p:cond delay="0"/>
                            </p:stCondLst>
                            <p:childTnLst>
                              <p:par>
                                <p:cTn id="1115" nodeType="clickEffect" fill="hold" presetClass="entr">
                                  <p:stCondLst>
                                    <p:cond delay="0"/>
                                  </p:stCondLst>
                                  <p:childTnLst>
                                    <p:set>
                                      <p:cBhvr>
                                        <p:cTn id="1116"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par>
                    <p:cTn id="1117" fill="hold">
                      <p:stCondLst>
                        <p:cond delay="indefinite"/>
                      </p:stCondLst>
                      <p:childTnLst>
                        <p:par>
                          <p:cTn id="1118" fill="hold">
                            <p:stCondLst>
                              <p:cond delay="0"/>
                            </p:stCondLst>
                            <p:childTnLst>
                              <p:par>
                                <p:cTn id="1119" nodeType="clickEffect" fill="hold" presetClass="entr">
                                  <p:stCondLst>
                                    <p:cond delay="0"/>
                                  </p:stCondLst>
                                  <p:childTnLst>
                                    <p:set>
                                      <p:cBhvr>
                                        <p:cTn id="1120"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par>
                    <p:cTn id="1121" fill="hold">
                      <p:stCondLst>
                        <p:cond delay="indefinite"/>
                      </p:stCondLst>
                      <p:childTnLst>
                        <p:par>
                          <p:cTn id="1122" fill="hold">
                            <p:stCondLst>
                              <p:cond delay="0"/>
                            </p:stCondLst>
                            <p:childTnLst>
                              <p:par>
                                <p:cTn id="1123" nodeType="clickEffect" fill="hold" presetClass="entr">
                                  <p:stCondLst>
                                    <p:cond delay="0"/>
                                  </p:stCondLst>
                                  <p:childTnLst>
                                    <p:set>
                                      <p:cBhvr>
                                        <p:cTn id="1124"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par>
                    <p:cTn id="1125" fill="hold">
                      <p:stCondLst>
                        <p:cond delay="indefinite"/>
                      </p:stCondLst>
                      <p:childTnLst>
                        <p:par>
                          <p:cTn id="1126" fill="hold">
                            <p:stCondLst>
                              <p:cond delay="0"/>
                            </p:stCondLst>
                            <p:childTnLst>
                              <p:par>
                                <p:cTn id="1127" nodeType="clickEffect" fill="hold" presetClass="entr">
                                  <p:stCondLst>
                                    <p:cond delay="0"/>
                                  </p:stCondLst>
                                  <p:childTnLst>
                                    <p:set>
                                      <p:cBhvr>
                                        <p:cTn id="1128"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par>
                    <p:cTn id="1129" fill="hold">
                      <p:stCondLst>
                        <p:cond delay="indefinite"/>
                      </p:stCondLst>
                      <p:childTnLst>
                        <p:par>
                          <p:cTn id="1130" fill="hold">
                            <p:stCondLst>
                              <p:cond delay="0"/>
                            </p:stCondLst>
                            <p:childTnLst>
                              <p:par>
                                <p:cTn id="1131" nodeType="clickEffect" fill="hold" presetClass="entr">
                                  <p:stCondLst>
                                    <p:cond delay="0"/>
                                  </p:stCondLst>
                                  <p:childTnLst>
                                    <p:set>
                                      <p:cBhvr>
                                        <p:cTn id="1132"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11467</TotalTime>
  <Application>LibreOffice/6.0.5.2$Windows_x86 LibreOffice_project/54c8cbb85f300ac59db32fe8a675ff7683cd5a16</Application>
  <Words>12116</Words>
  <Paragraphs>621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2010-11-07T19:12:08Z</dcterms:created>
  <dc:creator>fcacco</dc:creator>
  <dc:description/>
  <dc:language>it-IT</dc:language>
  <cp:lastModifiedBy/>
  <dcterms:modified xsi:type="dcterms:W3CDTF">2019-12-13T12:11:44Z</dcterms:modified>
  <cp:revision>705</cp:revision>
  <dc:subject/>
  <dc:title>ORDINE DEGLI ARCHITETTI DELLA PROVINCIA DI VENEZIA  18 NOVEMBRE 2010</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63</vt:i4>
  </property>
  <property fmtid="{D5CDD505-2E9C-101B-9397-08002B2CF9AE}" pid="8" name="PresentationFormat">
    <vt:lpwstr>Presentazione su schermo (4:3)</vt:lpwstr>
  </property>
  <property fmtid="{D5CDD505-2E9C-101B-9397-08002B2CF9AE}" pid="9" name="ScaleCrop">
    <vt:bool>0</vt:bool>
  </property>
  <property fmtid="{D5CDD505-2E9C-101B-9397-08002B2CF9AE}" pid="10" name="ShareDoc">
    <vt:bool>0</vt:bool>
  </property>
  <property fmtid="{D5CDD505-2E9C-101B-9397-08002B2CF9AE}" pid="11" name="Slides">
    <vt:i4>98</vt:i4>
  </property>
</Properties>
</file>